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27"/>
  </p:notesMasterIdLst>
  <p:sldIdLst>
    <p:sldId id="303" r:id="rId3"/>
    <p:sldId id="304" r:id="rId4"/>
    <p:sldId id="296" r:id="rId5"/>
    <p:sldId id="298" r:id="rId6"/>
    <p:sldId id="297" r:id="rId7"/>
    <p:sldId id="307" r:id="rId8"/>
    <p:sldId id="308" r:id="rId9"/>
    <p:sldId id="309" r:id="rId10"/>
    <p:sldId id="310" r:id="rId11"/>
    <p:sldId id="325" r:id="rId12"/>
    <p:sldId id="312" r:id="rId13"/>
    <p:sldId id="313" r:id="rId14"/>
    <p:sldId id="314" r:id="rId15"/>
    <p:sldId id="311" r:id="rId16"/>
    <p:sldId id="316" r:id="rId17"/>
    <p:sldId id="317" r:id="rId18"/>
    <p:sldId id="318" r:id="rId19"/>
    <p:sldId id="328" r:id="rId20"/>
    <p:sldId id="320" r:id="rId21"/>
    <p:sldId id="326" r:id="rId22"/>
    <p:sldId id="322" r:id="rId23"/>
    <p:sldId id="327" r:id="rId24"/>
    <p:sldId id="323" r:id="rId25"/>
    <p:sldId id="265" r:id="rId26"/>
  </p:sldIdLst>
  <p:sldSz cx="12192000" cy="6858000"/>
  <p:notesSz cx="6858000" cy="9144000"/>
  <p:embeddedFontLst>
    <p:embeddedFont>
      <p:font typeface="210 옴니고딕 020" panose="02020603020101020101" pitchFamily="18" charset="-127"/>
      <p:regular r:id="rId28"/>
    </p:embeddedFont>
    <p:embeddedFont>
      <p:font typeface="210 옴니고딕 030" panose="02020603020101020101" pitchFamily="18" charset="-127"/>
      <p:regular r:id="rId29"/>
    </p:embeddedFont>
    <p:embeddedFont>
      <p:font typeface="210 옴니고딕 040" panose="02020603020101020101" pitchFamily="18" charset="-127"/>
      <p:regular r:id="rId30"/>
    </p:embeddedFont>
    <p:embeddedFont>
      <p:font typeface="210 옴니고딕 050" panose="02020603020101020101" pitchFamily="18" charset="-127"/>
      <p:regular r:id="rId31"/>
    </p:embeddedFont>
    <p:embeddedFont>
      <p:font typeface="210 옴니고딕OTF 020" panose="02020503020101020101" pitchFamily="18" charset="-127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Montserrat SemiBold" panose="00000700000000000000" pitchFamily="2" charset="0"/>
      <p:bold r:id="rId39"/>
      <p:boldItalic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40E8"/>
    <a:srgbClr val="8AAFEB"/>
    <a:srgbClr val="DEE3EA"/>
    <a:srgbClr val="212527"/>
    <a:srgbClr val="E40813"/>
    <a:srgbClr val="D2ECB7"/>
    <a:srgbClr val="8AAFC9"/>
    <a:srgbClr val="5C82FC"/>
    <a:srgbClr val="FFFFFF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1" autoAdjust="0"/>
    <p:restoredTop sz="61642" autoAdjust="0"/>
  </p:normalViewPr>
  <p:slideViewPr>
    <p:cSldViewPr snapToGrid="0">
      <p:cViewPr varScale="1">
        <p:scale>
          <a:sx n="55" d="100"/>
          <a:sy n="55" d="100"/>
        </p:scale>
        <p:origin x="238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2.fntdata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164BF4-67EA-4A27-A783-23D004D59B00}" type="datetimeFigureOut">
              <a:rPr lang="ko-KR" altLang="en-US" smtClean="0"/>
              <a:t>2023-01-02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BD7408-B1A8-45D6-92AF-6C3DAB926A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243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#1</a:t>
            </a:r>
          </a:p>
          <a:p>
            <a:r>
              <a:rPr lang="ko-KR" altLang="en-US" dirty="0"/>
              <a:t>안녕하세요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서울특별시 자치구별 자동심장충격기 설치현황 분석에 대해 발표를 하게 된 </a:t>
            </a:r>
            <a:r>
              <a:rPr lang="en-US" altLang="ko-KR" dirty="0"/>
              <a:t>2</a:t>
            </a:r>
            <a:r>
              <a:rPr lang="ko-KR" altLang="en-US" dirty="0"/>
              <a:t>조 </a:t>
            </a:r>
            <a:r>
              <a:rPr lang="ko-KR" altLang="en-US" dirty="0" err="1"/>
              <a:t>유영일입니다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자동심장충격기란</a:t>
            </a:r>
            <a:r>
              <a:rPr lang="ko-KR" altLang="en-US" dirty="0"/>
              <a:t> 심정지 상태의 환자에게 사용하는 응급 처치 기기로 </a:t>
            </a:r>
            <a:r>
              <a:rPr lang="ko-KR" altLang="en-US" dirty="0" err="1"/>
              <a:t>골든타임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분을 확보하기 위해 매우 중요한 </a:t>
            </a:r>
            <a:r>
              <a:rPr lang="ko-KR" altLang="en-US" dirty="0" err="1"/>
              <a:t>응급도구인데요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안전 사각지대 개선을 위해 서울특별시 자치구 단위로</a:t>
            </a:r>
            <a:r>
              <a:rPr lang="en-US" altLang="ko-KR" dirty="0"/>
              <a:t>, </a:t>
            </a:r>
            <a:r>
              <a:rPr lang="ko-KR" altLang="en-US" dirty="0"/>
              <a:t>또 </a:t>
            </a:r>
            <a:r>
              <a:rPr lang="ko-KR" altLang="en-US" dirty="0" err="1"/>
              <a:t>골든타임</a:t>
            </a:r>
            <a:r>
              <a:rPr lang="ko-KR" altLang="en-US" dirty="0"/>
              <a:t> 확보와 접근성을 고려해 지하철역 반경 </a:t>
            </a:r>
            <a:r>
              <a:rPr lang="en-US" altLang="ko-KR" dirty="0"/>
              <a:t>300m </a:t>
            </a:r>
            <a:r>
              <a:rPr lang="ko-KR" altLang="en-US" dirty="0"/>
              <a:t>이내 자동심장충격기에 대한 분석을 진행하였습니다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D7408-B1A8-45D6-92AF-6C3DAB926A4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041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#10</a:t>
            </a:r>
          </a:p>
          <a:p>
            <a:r>
              <a:rPr lang="ko-KR" altLang="en-US" dirty="0"/>
              <a:t>파란서클은 지하철역 위치 빨간 서클은 서울 지하철역 반경 </a:t>
            </a:r>
            <a:r>
              <a:rPr lang="en-US" altLang="ko-KR" dirty="0"/>
              <a:t>300m </a:t>
            </a:r>
            <a:r>
              <a:rPr lang="ko-KR" altLang="en-US" dirty="0"/>
              <a:t>내에 위치한 자동심장충격기를 나타낸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서울에는 총 </a:t>
            </a:r>
            <a:r>
              <a:rPr lang="en-US" altLang="ko-KR" dirty="0"/>
              <a:t>25</a:t>
            </a:r>
            <a:r>
              <a:rPr lang="ko-KR" altLang="en-US" dirty="0"/>
              <a:t>개의 자치구가 있고</a:t>
            </a:r>
          </a:p>
          <a:p>
            <a:r>
              <a:rPr lang="ko-KR" altLang="en-US" dirty="0"/>
              <a:t>예를 들면 강남구에는 지하철역이 </a:t>
            </a:r>
            <a:r>
              <a:rPr lang="en-US" altLang="ko-KR" dirty="0"/>
              <a:t>33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자동심장충격기는 </a:t>
            </a:r>
            <a:r>
              <a:rPr lang="en-US" altLang="ko-KR" dirty="0"/>
              <a:t>143</a:t>
            </a:r>
            <a:r>
              <a:rPr lang="ko-KR" altLang="en-US" dirty="0"/>
              <a:t>개</a:t>
            </a:r>
          </a:p>
          <a:p>
            <a:r>
              <a:rPr lang="ko-KR" altLang="en-US" dirty="0"/>
              <a:t>송파구에는 지하철역이 </a:t>
            </a:r>
            <a:r>
              <a:rPr lang="en-US" altLang="ko-KR" dirty="0"/>
              <a:t>29</a:t>
            </a:r>
            <a:r>
              <a:rPr lang="ko-KR" altLang="en-US" dirty="0"/>
              <a:t>개 </a:t>
            </a:r>
            <a:r>
              <a:rPr lang="en-US" altLang="ko-KR" dirty="0"/>
              <a:t>,</a:t>
            </a:r>
            <a:r>
              <a:rPr lang="ko-KR" altLang="en-US" dirty="0"/>
              <a:t>자동심장충격기는 </a:t>
            </a:r>
            <a:r>
              <a:rPr lang="en-US" altLang="ko-KR" dirty="0"/>
              <a:t>79</a:t>
            </a:r>
            <a:r>
              <a:rPr lang="ko-KR" altLang="en-US" dirty="0"/>
              <a:t>개</a:t>
            </a:r>
          </a:p>
          <a:p>
            <a:r>
              <a:rPr lang="ko-KR" altLang="en-US" dirty="0"/>
              <a:t>이렇게 </a:t>
            </a:r>
            <a:r>
              <a:rPr lang="en-US" altLang="ko-KR" dirty="0"/>
              <a:t>25</a:t>
            </a:r>
            <a:r>
              <a:rPr lang="ko-KR" altLang="en-US" dirty="0"/>
              <a:t>개의 자치구의 지하철역 반경 </a:t>
            </a:r>
            <a:r>
              <a:rPr lang="en-US" altLang="ko-KR" dirty="0"/>
              <a:t>300m </a:t>
            </a:r>
            <a:r>
              <a:rPr lang="ko-KR" altLang="en-US" dirty="0"/>
              <a:t>내에 위치한 자동심장충격기의 현황을 파악했습니다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BD7408-B1A8-45D6-92AF-6C3DAB926A4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3019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#11</a:t>
            </a:r>
          </a:p>
          <a:p>
            <a:r>
              <a:rPr lang="ko-KR" altLang="en-US" dirty="0"/>
              <a:t>다음으로 질병관리청 급성심정지조사 데이터입니다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저희가 사용한 변수는 다음과 같은데요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급성심정지발생년도</a:t>
            </a:r>
            <a:r>
              <a:rPr lang="en-US" altLang="ko-KR" dirty="0"/>
              <a:t>,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연령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급성심정지환자가 어느 </a:t>
            </a:r>
            <a:r>
              <a:rPr lang="ko-KR" altLang="en-US" dirty="0" err="1"/>
              <a:t>시군구에서</a:t>
            </a:r>
            <a:r>
              <a:rPr lang="ko-KR" altLang="en-US" dirty="0"/>
              <a:t> </a:t>
            </a:r>
            <a:r>
              <a:rPr lang="ko-KR" altLang="en-US" dirty="0" err="1"/>
              <a:t>발생했는지의</a:t>
            </a:r>
            <a:r>
              <a:rPr lang="ko-KR" altLang="en-US" dirty="0"/>
              <a:t> 환자발생지</a:t>
            </a:r>
          </a:p>
          <a:p>
            <a:r>
              <a:rPr lang="ko-KR" altLang="en-US" dirty="0"/>
              <a:t>급성심정지환자에게 어떤 심폐소생술을 </a:t>
            </a:r>
            <a:r>
              <a:rPr lang="ko-KR" altLang="en-US" dirty="0" err="1"/>
              <a:t>시행했는지의</a:t>
            </a:r>
            <a:r>
              <a:rPr lang="ko-KR" altLang="en-US" dirty="0"/>
              <a:t> 일반인 </a:t>
            </a:r>
            <a:r>
              <a:rPr lang="ko-KR" altLang="en-US" dirty="0" err="1"/>
              <a:t>심페소생술</a:t>
            </a:r>
            <a:r>
              <a:rPr lang="ko-KR" altLang="en-US" dirty="0"/>
              <a:t> 시행종류</a:t>
            </a:r>
          </a:p>
          <a:p>
            <a:r>
              <a:rPr lang="ko-KR" altLang="en-US" dirty="0"/>
              <a:t>급성심정지환자가 공공장소</a:t>
            </a:r>
            <a:r>
              <a:rPr lang="en-US" altLang="ko-KR" dirty="0"/>
              <a:t>, </a:t>
            </a:r>
            <a:r>
              <a:rPr lang="ko-KR" altLang="en-US" dirty="0"/>
              <a:t>비공공장소</a:t>
            </a:r>
            <a:r>
              <a:rPr lang="en-US" altLang="ko-KR" dirty="0"/>
              <a:t>, </a:t>
            </a:r>
            <a:r>
              <a:rPr lang="ko-KR" altLang="en-US" dirty="0"/>
              <a:t>기타 등 </a:t>
            </a:r>
            <a:r>
              <a:rPr lang="ko-KR" altLang="en-US" dirty="0" err="1"/>
              <a:t>어느장소에서</a:t>
            </a:r>
            <a:r>
              <a:rPr lang="ko-KR" altLang="en-US" dirty="0"/>
              <a:t> </a:t>
            </a:r>
            <a:r>
              <a:rPr lang="ko-KR" altLang="en-US" dirty="0" err="1"/>
              <a:t>발생했는지의</a:t>
            </a:r>
            <a:r>
              <a:rPr lang="ko-KR" altLang="en-US" dirty="0"/>
              <a:t> 발생장소</a:t>
            </a:r>
          </a:p>
          <a:p>
            <a:r>
              <a:rPr lang="ko-KR" altLang="en-US" dirty="0"/>
              <a:t>그리고 사망자수를 확인하기 위해서 응급실진료결과</a:t>
            </a:r>
            <a:r>
              <a:rPr lang="en-US" altLang="ko-KR" dirty="0"/>
              <a:t>, </a:t>
            </a:r>
            <a:r>
              <a:rPr lang="ko-KR" altLang="en-US" dirty="0" err="1"/>
              <a:t>입원후결과</a:t>
            </a:r>
            <a:r>
              <a:rPr lang="en-US" altLang="ko-KR" dirty="0"/>
              <a:t>, </a:t>
            </a:r>
            <a:r>
              <a:rPr lang="ko-KR" altLang="en-US" dirty="0"/>
              <a:t>이송병원 응급실 진료결과</a:t>
            </a:r>
            <a:r>
              <a:rPr lang="en-US" altLang="ko-KR" dirty="0"/>
              <a:t>, </a:t>
            </a:r>
            <a:r>
              <a:rPr lang="ko-KR" altLang="en-US" dirty="0"/>
              <a:t>이송병원 입원 후 결과 라는 변수를 사용했습니다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D7408-B1A8-45D6-92AF-6C3DAB926A4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180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#12</a:t>
            </a:r>
          </a:p>
          <a:p>
            <a:r>
              <a:rPr lang="ko-KR" altLang="en-US" dirty="0"/>
              <a:t>이어서 </a:t>
            </a:r>
            <a:r>
              <a:rPr lang="en-US" altLang="ko-KR" dirty="0"/>
              <a:t>2018</a:t>
            </a:r>
            <a:r>
              <a:rPr lang="ko-KR" altLang="en-US" dirty="0"/>
              <a:t>년도부터 </a:t>
            </a:r>
            <a:r>
              <a:rPr lang="en-US" altLang="ko-KR" dirty="0"/>
              <a:t>2020</a:t>
            </a:r>
            <a:r>
              <a:rPr lang="ko-KR" altLang="en-US" dirty="0"/>
              <a:t>년도의 서울특별시 자치구별 </a:t>
            </a:r>
            <a:r>
              <a:rPr lang="ko-KR" altLang="en-US" dirty="0" err="1"/>
              <a:t>급성심정지환자수를</a:t>
            </a:r>
            <a:r>
              <a:rPr lang="ko-KR" altLang="en-US" dirty="0"/>
              <a:t> 평균으로 분석하였는데요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노원구가 </a:t>
            </a:r>
            <a:r>
              <a:rPr lang="en-US" altLang="ko-KR" dirty="0"/>
              <a:t>258</a:t>
            </a:r>
            <a:r>
              <a:rPr lang="ko-KR" altLang="en-US" dirty="0"/>
              <a:t>명으로 가장 많았고 두번째로 송파구 </a:t>
            </a:r>
            <a:r>
              <a:rPr lang="en-US" altLang="ko-KR" dirty="0"/>
              <a:t>253</a:t>
            </a:r>
            <a:r>
              <a:rPr lang="ko-KR" altLang="en-US" dirty="0"/>
              <a:t>명 강서구</a:t>
            </a:r>
            <a:r>
              <a:rPr lang="en-US" altLang="ko-KR" dirty="0"/>
              <a:t>247</a:t>
            </a:r>
            <a:r>
              <a:rPr lang="ko-KR" altLang="en-US" dirty="0"/>
              <a:t>명 강남구 </a:t>
            </a:r>
            <a:r>
              <a:rPr lang="en-US" altLang="ko-KR" dirty="0"/>
              <a:t>220</a:t>
            </a:r>
            <a:r>
              <a:rPr lang="ko-KR" altLang="en-US" dirty="0"/>
              <a:t>명 관악구 </a:t>
            </a:r>
            <a:r>
              <a:rPr lang="en-US" altLang="ko-KR" dirty="0"/>
              <a:t>197</a:t>
            </a:r>
            <a:r>
              <a:rPr lang="ko-KR" altLang="en-US" dirty="0"/>
              <a:t>명</a:t>
            </a:r>
            <a:r>
              <a:rPr lang="en-US" altLang="ko-KR" dirty="0"/>
              <a:t>, </a:t>
            </a:r>
            <a:r>
              <a:rPr lang="ko-KR" altLang="en-US" dirty="0"/>
              <a:t>이와 같이 구 별로 급성심정지 환자가 얼마나 </a:t>
            </a:r>
            <a:r>
              <a:rPr lang="ko-KR" altLang="en-US" dirty="0" err="1"/>
              <a:t>발생했나를</a:t>
            </a:r>
            <a:r>
              <a:rPr lang="ko-KR" altLang="en-US" dirty="0"/>
              <a:t> 분석하였습니다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D7408-B1A8-45D6-92AF-6C3DAB926A4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233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 13</a:t>
            </a:r>
          </a:p>
          <a:p>
            <a:r>
              <a:rPr lang="ko-KR" altLang="en-US" dirty="0"/>
              <a:t>급성심정지환자 데이터 분석입니다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좌측 상단 그래프를 보시면 급성심정지환자는 모든 자치구에서 남성이 우세하다는 것을 알 수 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연령대별 분석 결과인 우측 상단 그래프에서는 노년인구가 압도적이었습니다</a:t>
            </a:r>
            <a:r>
              <a:rPr lang="en-US" altLang="ko-KR" dirty="0"/>
              <a:t>. </a:t>
            </a:r>
            <a:r>
              <a:rPr lang="ko-KR" altLang="en-US" dirty="0"/>
              <a:t>여기서 노년은 국가에서 지정한 기준에 따라 </a:t>
            </a:r>
            <a:r>
              <a:rPr lang="en-US" altLang="ko-KR" dirty="0"/>
              <a:t>65</a:t>
            </a:r>
            <a:r>
              <a:rPr lang="ko-KR" altLang="en-US" dirty="0"/>
              <a:t>세 이상으로 분석했습니다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급성심정지환자가 발생했을 시 일반시민들의 심폐소생술 시행종류에서 자동심장충격기의 사용이 매우 미비함을 알 수 있었고</a:t>
            </a:r>
          </a:p>
          <a:p>
            <a:r>
              <a:rPr lang="ko-KR" altLang="en-US" dirty="0"/>
              <a:t>공공장소가 </a:t>
            </a:r>
            <a:r>
              <a:rPr lang="ko-KR" altLang="en-US" dirty="0" err="1"/>
              <a:t>비공공장소에서보다</a:t>
            </a:r>
            <a:r>
              <a:rPr lang="ko-KR" altLang="en-US" dirty="0"/>
              <a:t> </a:t>
            </a:r>
            <a:r>
              <a:rPr lang="ko-KR" altLang="en-US" dirty="0" err="1"/>
              <a:t>생존률이</a:t>
            </a:r>
            <a:r>
              <a:rPr lang="ko-KR" altLang="en-US" dirty="0"/>
              <a:t> 약</a:t>
            </a:r>
            <a:r>
              <a:rPr lang="en-US" altLang="ko-KR" dirty="0"/>
              <a:t>2.2</a:t>
            </a:r>
            <a:r>
              <a:rPr lang="ko-KR" altLang="en-US" dirty="0"/>
              <a:t>배 높음을 확인하였습니다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D7408-B1A8-45D6-92AF-6C3DAB926A4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523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#14</a:t>
            </a:r>
          </a:p>
          <a:p>
            <a:r>
              <a:rPr lang="ko-KR" altLang="en-US" dirty="0"/>
              <a:t>우리나라는 현재 자동심장충격기 설치규정이 존재합니다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규정은 세세하지도 구체적이지도 않아서 이번 이태원 참사 때 규정의 명확하지 않음이 주목을 받았는데요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규정에서는 현재 면적과 이용객 수를 고려하고 있습니다</a:t>
            </a:r>
            <a:r>
              <a:rPr lang="en-US" altLang="ko-KR" dirty="0"/>
              <a:t>. </a:t>
            </a:r>
            <a:r>
              <a:rPr lang="ko-KR" altLang="en-US" dirty="0"/>
              <a:t>저희가 기준으로 삼은 지하철역만 해도 도시철도는 대합실 연면적이 </a:t>
            </a:r>
            <a:r>
              <a:rPr lang="en-US" altLang="ko-KR" dirty="0"/>
              <a:t>2</a:t>
            </a:r>
            <a:r>
              <a:rPr lang="ko-KR" altLang="en-US" dirty="0" err="1"/>
              <a:t>천제곱미터</a:t>
            </a:r>
            <a:r>
              <a:rPr lang="ko-KR" altLang="en-US" dirty="0"/>
              <a:t> 이상이거나 </a:t>
            </a:r>
            <a:endParaRPr lang="en-US" altLang="ko-KR" dirty="0"/>
          </a:p>
          <a:p>
            <a:r>
              <a:rPr lang="ko-KR" altLang="en-US" dirty="0"/>
              <a:t>전년도 일일 평균이용객수가 </a:t>
            </a:r>
            <a:r>
              <a:rPr lang="en-US" altLang="ko-KR" dirty="0"/>
              <a:t>1</a:t>
            </a:r>
            <a:r>
              <a:rPr lang="ko-KR" altLang="en-US" dirty="0"/>
              <a:t>만명 이상인 대합실만 필수 설치입니다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여기서 새로운 시각으로 자동심장충격기 설치에 영향을 미치는 점을 바라보았는데요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골든타임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분 확보를 위해 자동심장충격기를 신속히 사용해야하는 급성심정지환자에 주목하게 되었고 이는</a:t>
            </a:r>
          </a:p>
          <a:p>
            <a:r>
              <a:rPr lang="ko-KR" altLang="en-US" dirty="0" err="1"/>
              <a:t>급성심정지환자데이터를</a:t>
            </a:r>
            <a:r>
              <a:rPr lang="ko-KR" altLang="en-US" dirty="0"/>
              <a:t> 분석한 이유입니다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D7408-B1A8-45D6-92AF-6C3DAB926A4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0640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#15</a:t>
            </a:r>
          </a:p>
          <a:p>
            <a:r>
              <a:rPr lang="ko-KR" altLang="en-US" dirty="0" err="1"/>
              <a:t>급성심정지환자수는</a:t>
            </a:r>
            <a:r>
              <a:rPr lang="ko-KR" altLang="en-US" dirty="0"/>
              <a:t> 무엇과 서로 연관성이 있을까 해서 급성심정지환자 데이터를 살펴보았고</a:t>
            </a:r>
          </a:p>
          <a:p>
            <a:r>
              <a:rPr lang="ko-KR" altLang="en-US" dirty="0"/>
              <a:t>앞서 급성심정지환자 데이터에서 노년 연령대에서 발생률이 높다는 점과</a:t>
            </a:r>
          </a:p>
          <a:p>
            <a:r>
              <a:rPr lang="en-US" altLang="ko-KR" dirty="0"/>
              <a:t>2020</a:t>
            </a:r>
            <a:r>
              <a:rPr lang="ko-KR" altLang="en-US" dirty="0"/>
              <a:t>년 질병관리청 급성심정지조사에서 급성심정지환자 발생률은 인구 </a:t>
            </a:r>
            <a:r>
              <a:rPr lang="en-US" altLang="ko-KR" dirty="0"/>
              <a:t>10</a:t>
            </a:r>
            <a:r>
              <a:rPr lang="ko-KR" altLang="en-US" dirty="0"/>
              <a:t>만명당 </a:t>
            </a:r>
            <a:r>
              <a:rPr lang="en-US" altLang="ko-KR" dirty="0"/>
              <a:t>61.6</a:t>
            </a:r>
            <a:r>
              <a:rPr lang="ko-KR" altLang="en-US" dirty="0"/>
              <a:t>명이라는 통계에서 근거하였습니다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점으로 저희는 </a:t>
            </a:r>
            <a:r>
              <a:rPr lang="ko-KR" altLang="en-US" dirty="0" err="1"/>
              <a:t>급성심정지환자수와</a:t>
            </a:r>
            <a:r>
              <a:rPr lang="ko-KR" altLang="en-US" dirty="0"/>
              <a:t> 노인인구 그리고 거주인구가 서로 연관된 정도를 확인하기 위해 상관분석을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D7408-B1A8-45D6-92AF-6C3DAB926A4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9929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#16</a:t>
            </a:r>
          </a:p>
          <a:p>
            <a:r>
              <a:rPr lang="ko-KR" altLang="en-US" dirty="0"/>
              <a:t>상관관계를 파악하기위해  </a:t>
            </a:r>
            <a:r>
              <a:rPr lang="ko-KR" altLang="en-US" dirty="0" err="1"/>
              <a:t>판다스</a:t>
            </a:r>
            <a:r>
              <a:rPr lang="ko-KR" altLang="en-US" dirty="0"/>
              <a:t> 데이터프레임에서 </a:t>
            </a:r>
            <a:r>
              <a:rPr lang="en-US" altLang="ko-KR" dirty="0" err="1"/>
              <a:t>corr</a:t>
            </a:r>
            <a:r>
              <a:rPr lang="ko-KR" altLang="en-US" dirty="0"/>
              <a:t>함수를 이용하였습니다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상관분석 결과로는 먼저 노인인구를 살펴보겠습니다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서울특별시 구별 </a:t>
            </a:r>
            <a:r>
              <a:rPr lang="en-US" altLang="ko-KR" dirty="0"/>
              <a:t>2018~2020</a:t>
            </a:r>
            <a:r>
              <a:rPr lang="ko-KR" altLang="en-US" dirty="0"/>
              <a:t>년 노인인구와 서울특별시 구별 </a:t>
            </a:r>
            <a:r>
              <a:rPr lang="en-US" altLang="ko-KR" dirty="0"/>
              <a:t>2018</a:t>
            </a:r>
            <a:r>
              <a:rPr lang="ko-KR" altLang="en-US" dirty="0"/>
              <a:t>년</a:t>
            </a:r>
            <a:r>
              <a:rPr lang="en-US" altLang="ko-KR" dirty="0"/>
              <a:t>~2020</a:t>
            </a:r>
            <a:r>
              <a:rPr lang="ko-KR" altLang="en-US" dirty="0"/>
              <a:t>년 </a:t>
            </a:r>
            <a:r>
              <a:rPr lang="ko-KR" altLang="en-US" dirty="0" err="1"/>
              <a:t>급성심정지환자수는</a:t>
            </a:r>
            <a:r>
              <a:rPr lang="ko-KR" altLang="en-US" dirty="0"/>
              <a:t> 상관계수 </a:t>
            </a:r>
            <a:r>
              <a:rPr lang="en-US" altLang="ko-KR" dirty="0"/>
              <a:t>0.910057</a:t>
            </a:r>
            <a:r>
              <a:rPr lang="ko-KR" altLang="en-US" dirty="0"/>
              <a:t>로 강한 양의 상관관계를 </a:t>
            </a:r>
            <a:r>
              <a:rPr lang="ko-KR" altLang="en-US" dirty="0" err="1"/>
              <a:t>확인했구요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다음으로 거주인구는</a:t>
            </a:r>
          </a:p>
          <a:p>
            <a:r>
              <a:rPr lang="ko-KR" altLang="en-US" dirty="0"/>
              <a:t>서울특별시 구별 </a:t>
            </a:r>
            <a:r>
              <a:rPr lang="en-US" altLang="ko-KR" dirty="0"/>
              <a:t>2018~2020</a:t>
            </a:r>
            <a:r>
              <a:rPr lang="ko-KR" altLang="en-US" dirty="0"/>
              <a:t>년 주민등록상 거주인구와 서울특별시 구별 </a:t>
            </a:r>
            <a:r>
              <a:rPr lang="en-US" altLang="ko-KR" dirty="0"/>
              <a:t>20018~2020</a:t>
            </a:r>
            <a:r>
              <a:rPr lang="ko-KR" altLang="en-US" dirty="0"/>
              <a:t>년 급성심정지환자는 상관계수 </a:t>
            </a:r>
            <a:r>
              <a:rPr lang="en-US" altLang="ko-KR" dirty="0"/>
              <a:t>0.894636</a:t>
            </a:r>
            <a:r>
              <a:rPr lang="ko-KR" altLang="en-US" dirty="0"/>
              <a:t>으로 </a:t>
            </a:r>
          </a:p>
          <a:p>
            <a:r>
              <a:rPr lang="ko-KR" altLang="en-US" dirty="0"/>
              <a:t>거주인구도 마찬가지로 강한 양의 상관관계를 확인했습니다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상관분석 결과를 보면</a:t>
            </a:r>
            <a:r>
              <a:rPr lang="en-US" altLang="ko-KR" dirty="0"/>
              <a:t>, </a:t>
            </a:r>
            <a:r>
              <a:rPr lang="ko-KR" altLang="en-US" dirty="0"/>
              <a:t>노인인구와 </a:t>
            </a:r>
            <a:r>
              <a:rPr lang="ko-KR" altLang="en-US" dirty="0" err="1"/>
              <a:t>급성심정지환자수</a:t>
            </a:r>
            <a:r>
              <a:rPr lang="en-US" altLang="ko-KR" dirty="0"/>
              <a:t>, </a:t>
            </a:r>
            <a:r>
              <a:rPr lang="ko-KR" altLang="en-US" dirty="0"/>
              <a:t>거주인구와 급성심정지환자수가 서로 연관되어 있다는 것을 알 수 있고</a:t>
            </a:r>
          </a:p>
          <a:p>
            <a:r>
              <a:rPr lang="ko-KR" altLang="en-US" dirty="0"/>
              <a:t>유의미한 결과를 확인하였으므로</a:t>
            </a:r>
            <a:r>
              <a:rPr lang="en-US" altLang="ko-KR" dirty="0"/>
              <a:t>, </a:t>
            </a:r>
            <a:r>
              <a:rPr lang="ko-KR" altLang="en-US" dirty="0"/>
              <a:t>급성심정지환자수에 영향을 미치는 변수로 노인인구와 주민등록상 거주인구가 타당하다는 것을 파악했습니다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D7408-B1A8-45D6-92AF-6C3DAB926A4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946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#17</a:t>
            </a:r>
          </a:p>
          <a:p>
            <a:r>
              <a:rPr lang="ko-KR" altLang="en-US" dirty="0"/>
              <a:t>서울특별시 자치구별 지하철역 반경 </a:t>
            </a:r>
            <a:r>
              <a:rPr lang="en-US" altLang="ko-KR" dirty="0"/>
              <a:t>300m </a:t>
            </a:r>
            <a:r>
              <a:rPr lang="ko-KR" altLang="en-US" dirty="0"/>
              <a:t>내에 위치한 자동심장충격기 개수와 급성심정지환자 사망자수 또한 상관관계 파악을 위해 상관분석을 진행하였습니다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상관계수 </a:t>
            </a:r>
            <a:r>
              <a:rPr lang="en-US" altLang="ko-KR" dirty="0"/>
              <a:t>-0.417670</a:t>
            </a:r>
            <a:r>
              <a:rPr lang="ko-KR" altLang="en-US" dirty="0"/>
              <a:t>으로 뚜렷한 음의 상관관계를 파악하였는데요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상관분석의 결과를 요약해서 말씀드리면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노인인구와 주민등록상 거주인구가 많은 구에는 급성심정지환자수가 많을 것이고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자동심장충격기 개수가 많다면 사망자수는 적을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그렇다면 자동심장충격기 개수가 많고</a:t>
            </a:r>
            <a:r>
              <a:rPr lang="en-US" altLang="ko-KR" dirty="0"/>
              <a:t>, </a:t>
            </a:r>
            <a:r>
              <a:rPr lang="ko-KR" altLang="en-US" dirty="0"/>
              <a:t>사망자수가 적은 구를 파악하면</a:t>
            </a:r>
          </a:p>
          <a:p>
            <a:r>
              <a:rPr lang="ko-KR" altLang="en-US" dirty="0"/>
              <a:t>그 자치구는 자동심장충격기 설치대수가 </a:t>
            </a:r>
            <a:r>
              <a:rPr lang="ko-KR" altLang="en-US" dirty="0" err="1"/>
              <a:t>급성심정지환자수를</a:t>
            </a:r>
            <a:r>
              <a:rPr lang="ko-KR" altLang="en-US" dirty="0"/>
              <a:t> 효과적으로 커버하고 있다는 것이고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 해당구의 자동심장충격기 설치대수를 파악하면 효과적으로 커버가 가능한 설치대수의 기준점이 될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결론으로 노인인구와 거주인구가 많지만 자동심장충격기 설치대수가 설치대수의 기준에 미치지 못한 구를 파악해보려고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D7408-B1A8-45D6-92AF-6C3DAB926A4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4965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#18</a:t>
            </a:r>
          </a:p>
          <a:p>
            <a:r>
              <a:rPr lang="ko-KR" altLang="en-US" dirty="0"/>
              <a:t>클러스터링 결과입니다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지하철역 반경 </a:t>
            </a:r>
            <a:r>
              <a:rPr lang="en-US" altLang="ko-KR" dirty="0"/>
              <a:t>300m</a:t>
            </a:r>
            <a:r>
              <a:rPr lang="ko-KR" altLang="en-US" dirty="0"/>
              <a:t>내 자동심장충격기 개수가 많고</a:t>
            </a:r>
            <a:r>
              <a:rPr lang="en-US" altLang="ko-KR" dirty="0"/>
              <a:t>, </a:t>
            </a:r>
            <a:r>
              <a:rPr lang="ko-KR" altLang="en-US" dirty="0"/>
              <a:t>급성심정지환자 사망자수가 적은 구를 파악하기 위해 군집화를 진행하였는데요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n_clusters</a:t>
            </a:r>
            <a:r>
              <a:rPr lang="ko-KR" altLang="en-US" dirty="0"/>
              <a:t>의 </a:t>
            </a:r>
            <a:r>
              <a:rPr lang="ko-KR" altLang="en-US" dirty="0" err="1"/>
              <a:t>하이퍼파라미터로는</a:t>
            </a:r>
            <a:r>
              <a:rPr lang="ko-KR" altLang="en-US" dirty="0"/>
              <a:t> </a:t>
            </a:r>
            <a:r>
              <a:rPr lang="en-US" altLang="ko-KR" dirty="0"/>
              <a:t>k </a:t>
            </a:r>
            <a:r>
              <a:rPr lang="ko-KR" altLang="en-US" dirty="0"/>
              <a:t>값을 </a:t>
            </a:r>
            <a:r>
              <a:rPr lang="en-US" altLang="ko-KR" dirty="0"/>
              <a:t>5</a:t>
            </a:r>
            <a:r>
              <a:rPr lang="ko-KR" altLang="en-US" dirty="0"/>
              <a:t>로 설정하였고</a:t>
            </a:r>
            <a:r>
              <a:rPr lang="en-US" altLang="ko-KR" dirty="0"/>
              <a:t>, </a:t>
            </a:r>
            <a:r>
              <a:rPr lang="ko-KR" altLang="en-US" dirty="0"/>
              <a:t>원활한 클러스터링을 위해 평균화를 진행하였습니다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BD7408-B1A8-45D6-92AF-6C3DAB926A4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42720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#19</a:t>
            </a:r>
          </a:p>
          <a:p>
            <a:r>
              <a:rPr lang="en-US" altLang="ko-KR" dirty="0"/>
              <a:t>K-</a:t>
            </a:r>
            <a:r>
              <a:rPr lang="ko-KR" altLang="en-US" dirty="0"/>
              <a:t>평균 군집 알고리즘을 이용해 군집을 분석한 결과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번 군집이 지하철역 반경 </a:t>
            </a:r>
            <a:r>
              <a:rPr lang="en-US" altLang="ko-KR" dirty="0"/>
              <a:t>300m</a:t>
            </a:r>
            <a:r>
              <a:rPr lang="ko-KR" altLang="en-US" dirty="0"/>
              <a:t>내 자동심장충격기 개수가 가장 많고</a:t>
            </a:r>
            <a:r>
              <a:rPr lang="en-US" altLang="ko-KR" dirty="0"/>
              <a:t>, </a:t>
            </a:r>
            <a:r>
              <a:rPr lang="ko-KR" altLang="en-US" dirty="0"/>
              <a:t>급성심정지 사망자 수는 가장 적었습니다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</a:t>
            </a:r>
            <a:r>
              <a:rPr lang="en-US" altLang="ko-KR" dirty="0"/>
              <a:t>1</a:t>
            </a:r>
            <a:r>
              <a:rPr lang="ko-KR" altLang="en-US" dirty="0"/>
              <a:t>번 군집에 해당하는 구는 자동심장충격기 설치대수가 급성심정지환자를 효과적으로 커버하고 있으므로 상대적으로 안전한 </a:t>
            </a:r>
            <a:r>
              <a:rPr lang="en-US" altLang="ko-KR" dirty="0"/>
              <a:t>1</a:t>
            </a:r>
            <a:r>
              <a:rPr lang="ko-KR" altLang="en-US" dirty="0"/>
              <a:t>번 군집을 자동심장충격기가 적절하게 설치된 구로 기준을 잡았습니다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en-US" altLang="ko-KR" dirty="0"/>
              <a:t>0</a:t>
            </a:r>
            <a:r>
              <a:rPr lang="ko-KR" altLang="en-US" dirty="0" err="1"/>
              <a:t>번군집과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 err="1"/>
              <a:t>번군집은</a:t>
            </a:r>
            <a:r>
              <a:rPr lang="ko-KR" altLang="en-US" dirty="0"/>
              <a:t> 그래프에서도 확인할 수 있듯이 상대적으로 위험도가 높은 구에 속합니다</a:t>
            </a:r>
            <a:r>
              <a:rPr lang="en-US" altLang="ko-KR" dirty="0"/>
              <a:t>. </a:t>
            </a:r>
            <a:r>
              <a:rPr lang="ko-KR" altLang="en-US" dirty="0"/>
              <a:t>따라서 안전한 </a:t>
            </a:r>
            <a:r>
              <a:rPr lang="en-US" altLang="ko-KR" dirty="0"/>
              <a:t>1</a:t>
            </a:r>
            <a:r>
              <a:rPr lang="ko-KR" altLang="en-US" dirty="0" err="1"/>
              <a:t>번군집을</a:t>
            </a:r>
            <a:r>
              <a:rPr lang="ko-KR" altLang="en-US" dirty="0"/>
              <a:t> 기준으로 </a:t>
            </a:r>
            <a:r>
              <a:rPr lang="en-US" altLang="ko-KR" dirty="0"/>
              <a:t>0</a:t>
            </a:r>
            <a:r>
              <a:rPr lang="ko-KR" altLang="en-US" dirty="0"/>
              <a:t>번 군집과 </a:t>
            </a:r>
            <a:r>
              <a:rPr lang="en-US" altLang="ko-KR" dirty="0"/>
              <a:t>2</a:t>
            </a:r>
            <a:r>
              <a:rPr lang="ko-KR" altLang="en-US" dirty="0"/>
              <a:t>번 군집의 적정 </a:t>
            </a:r>
            <a:r>
              <a:rPr lang="en-US" altLang="ko-KR" dirty="0"/>
              <a:t>AED </a:t>
            </a:r>
            <a:r>
              <a:rPr lang="ko-KR" altLang="en-US" dirty="0"/>
              <a:t>수를 제시할 예정입니다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D7408-B1A8-45D6-92AF-6C3DAB926A4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45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#2</a:t>
            </a:r>
          </a:p>
          <a:p>
            <a:r>
              <a:rPr lang="ko-KR" altLang="en-US" dirty="0"/>
              <a:t>목차로는 팀 구성 및 역할</a:t>
            </a:r>
            <a:r>
              <a:rPr lang="en-US" altLang="ko-KR" dirty="0"/>
              <a:t>, </a:t>
            </a:r>
            <a:r>
              <a:rPr lang="ko-KR" altLang="en-US" dirty="0"/>
              <a:t>그리고 프로젝트 진행방향에 대해 개요로 알아보고</a:t>
            </a:r>
            <a:r>
              <a:rPr lang="en-US" altLang="ko-KR" dirty="0"/>
              <a:t>, </a:t>
            </a:r>
            <a:r>
              <a:rPr lang="ko-KR" altLang="en-US" dirty="0"/>
              <a:t>주제에 대한 이슈와 주제당위성을 살펴보는 프로젝트 배경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그리고 프로젝트 수행절차 및 방법을 알아본 뒤</a:t>
            </a:r>
            <a:r>
              <a:rPr lang="en-US" altLang="ko-KR" dirty="0"/>
              <a:t>, </a:t>
            </a:r>
            <a:r>
              <a:rPr lang="ko-KR" altLang="en-US" dirty="0"/>
              <a:t>결과분석을 진행하고 마지막으로 인사이트 즉 분석시사점을 도출하며 결과에 대한 제언을 말씀드리도록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D7408-B1A8-45D6-92AF-6C3DAB926A4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4210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#20</a:t>
            </a:r>
          </a:p>
          <a:p>
            <a:r>
              <a:rPr lang="ko-KR" altLang="en-US" dirty="0"/>
              <a:t>앞서 </a:t>
            </a:r>
            <a:r>
              <a:rPr lang="ko-KR" altLang="en-US" dirty="0" err="1"/>
              <a:t>설명드렸듯이</a:t>
            </a:r>
            <a:r>
              <a:rPr lang="ko-KR" altLang="en-US" dirty="0"/>
              <a:t> 저희는 </a:t>
            </a:r>
            <a:r>
              <a:rPr lang="ko-KR" altLang="en-US" dirty="0" err="1"/>
              <a:t>심정지환자수에</a:t>
            </a:r>
            <a:r>
              <a:rPr lang="ko-KR" altLang="en-US" dirty="0"/>
              <a:t> 거주인구와 노인인구라는 변수를 추가하여 새로운 시각으로 분석하고자 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부분이 급성심정지 환자 수에 대한 거주인구</a:t>
            </a:r>
            <a:r>
              <a:rPr lang="en-US" altLang="ko-KR" dirty="0"/>
              <a:t>, </a:t>
            </a:r>
            <a:r>
              <a:rPr lang="ko-KR" altLang="en-US" dirty="0"/>
              <a:t>노인인구 가중치를 부여하여 계산한 결과입니다</a:t>
            </a:r>
            <a:r>
              <a:rPr lang="en-US" altLang="ko-KR" dirty="0"/>
              <a:t>. </a:t>
            </a:r>
            <a:r>
              <a:rPr lang="ko-KR" altLang="en-US" dirty="0"/>
              <a:t>이렇게 해당 구의 거주인구와 노인인구에 대한 고려 요소를 추가하여 분석을 진행하였습니다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BD7408-B1A8-45D6-92AF-6C3DAB926A4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27200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#21</a:t>
            </a:r>
          </a:p>
          <a:p>
            <a:r>
              <a:rPr lang="ko-KR" altLang="en-US" dirty="0"/>
              <a:t>그리고 다시 군집별로 분석을 진행하였습니다</a:t>
            </a:r>
            <a:r>
              <a:rPr lang="en-US" altLang="ko-KR" dirty="0"/>
              <a:t>. </a:t>
            </a:r>
            <a:r>
              <a:rPr lang="ko-KR" altLang="en-US" dirty="0"/>
              <a:t>저희가 기준으로 정한 </a:t>
            </a:r>
            <a:r>
              <a:rPr lang="en-US" altLang="ko-KR" dirty="0"/>
              <a:t>1</a:t>
            </a:r>
            <a:r>
              <a:rPr lang="ko-KR" altLang="en-US" dirty="0"/>
              <a:t>번 군집의 거주인구</a:t>
            </a:r>
            <a:r>
              <a:rPr lang="en-US" altLang="ko-KR" dirty="0"/>
              <a:t>, </a:t>
            </a:r>
            <a:r>
              <a:rPr lang="ko-KR" altLang="en-US" dirty="0" err="1"/>
              <a:t>노인인구값</a:t>
            </a:r>
            <a:r>
              <a:rPr lang="ko-KR" altLang="en-US" dirty="0"/>
              <a:t> 보다 </a:t>
            </a:r>
            <a:r>
              <a:rPr lang="en-US" altLang="ko-KR" dirty="0"/>
              <a:t>0</a:t>
            </a:r>
            <a:r>
              <a:rPr lang="ko-KR" altLang="en-US" dirty="0"/>
              <a:t>번</a:t>
            </a:r>
            <a:r>
              <a:rPr lang="en-US" altLang="ko-KR" dirty="0"/>
              <a:t>, 2</a:t>
            </a:r>
            <a:r>
              <a:rPr lang="ko-KR" altLang="en-US" dirty="0"/>
              <a:t>번 군집의 값이 훨씬 크다는 것을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아래는 위험 </a:t>
            </a:r>
            <a:r>
              <a:rPr lang="ko-KR" altLang="en-US" dirty="0" err="1"/>
              <a:t>군집별</a:t>
            </a:r>
            <a:r>
              <a:rPr lang="ko-KR" altLang="en-US" dirty="0"/>
              <a:t> 적정 </a:t>
            </a:r>
            <a:r>
              <a:rPr lang="en-US" altLang="ko-KR" dirty="0"/>
              <a:t>AED </a:t>
            </a:r>
            <a:r>
              <a:rPr lang="ko-KR" altLang="en-US" dirty="0"/>
              <a:t>개수를 계산한 결과값입니다</a:t>
            </a:r>
            <a:r>
              <a:rPr lang="en-US" altLang="ko-KR" dirty="0"/>
              <a:t>. </a:t>
            </a:r>
            <a:r>
              <a:rPr lang="ko-KR" altLang="en-US" dirty="0"/>
              <a:t>상대적으로 안전했던 </a:t>
            </a:r>
            <a:r>
              <a:rPr lang="en-US" altLang="ko-KR" dirty="0"/>
              <a:t>1</a:t>
            </a:r>
            <a:r>
              <a:rPr lang="ko-KR" altLang="en-US" dirty="0"/>
              <a:t>번 군집의 거주인구</a:t>
            </a:r>
            <a:r>
              <a:rPr lang="en-US" altLang="ko-KR" dirty="0"/>
              <a:t>,</a:t>
            </a:r>
            <a:r>
              <a:rPr lang="ko-KR" altLang="en-US" dirty="0"/>
              <a:t>노인인구와 사망자 수에 대한 </a:t>
            </a:r>
            <a:r>
              <a:rPr lang="en-US" altLang="ko-KR" dirty="0"/>
              <a:t>300m </a:t>
            </a:r>
            <a:r>
              <a:rPr lang="ko-KR" altLang="en-US" dirty="0"/>
              <a:t>이내 </a:t>
            </a:r>
            <a:r>
              <a:rPr lang="en-US" altLang="ko-KR" dirty="0"/>
              <a:t>AED </a:t>
            </a:r>
            <a:r>
              <a:rPr lang="ko-KR" altLang="en-US" dirty="0"/>
              <a:t>비율을 계산하여 </a:t>
            </a:r>
            <a:r>
              <a:rPr lang="ko-KR" altLang="en-US" dirty="0" err="1"/>
              <a:t>위험군집인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번</a:t>
            </a:r>
            <a:r>
              <a:rPr lang="en-US" altLang="ko-KR" dirty="0"/>
              <a:t>, 2</a:t>
            </a:r>
            <a:r>
              <a:rPr lang="ko-KR" altLang="en-US" dirty="0"/>
              <a:t>번에 적용하였습니다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결과적으로 </a:t>
            </a:r>
            <a:r>
              <a:rPr lang="en-US" altLang="ko-KR" dirty="0"/>
              <a:t>0</a:t>
            </a:r>
            <a:r>
              <a:rPr lang="ko-KR" altLang="en-US" dirty="0"/>
              <a:t>번 군집에는 약 </a:t>
            </a:r>
            <a:r>
              <a:rPr lang="en-US" altLang="ko-KR" dirty="0"/>
              <a:t>7.63</a:t>
            </a:r>
            <a:r>
              <a:rPr lang="ko-KR" altLang="en-US" dirty="0"/>
              <a:t>개</a:t>
            </a:r>
            <a:r>
              <a:rPr lang="en-US" altLang="ko-KR" dirty="0"/>
              <a:t>, 2</a:t>
            </a:r>
            <a:r>
              <a:rPr lang="ko-KR" altLang="en-US" dirty="0"/>
              <a:t>번 군집은 </a:t>
            </a:r>
            <a:r>
              <a:rPr lang="en-US" altLang="ko-KR" dirty="0"/>
              <a:t>8.54</a:t>
            </a:r>
            <a:r>
              <a:rPr lang="ko-KR" altLang="en-US" dirty="0"/>
              <a:t>개가 적정 자동심장충격기 설치대수라는 결론을 도출할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BD7408-B1A8-45D6-92AF-6C3DAB926A4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00849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#22</a:t>
            </a:r>
          </a:p>
          <a:p>
            <a:r>
              <a:rPr lang="ko-KR" altLang="en-US" dirty="0"/>
              <a:t>해당 결과를 </a:t>
            </a:r>
            <a:r>
              <a:rPr lang="ko-KR" altLang="en-US" dirty="0" err="1"/>
              <a:t>시각과하면</a:t>
            </a:r>
            <a:r>
              <a:rPr lang="ko-KR" altLang="en-US" dirty="0"/>
              <a:t> 다음과 같습니다</a:t>
            </a:r>
            <a:r>
              <a:rPr lang="en-US" altLang="ko-KR" dirty="0"/>
              <a:t>. </a:t>
            </a:r>
            <a:r>
              <a:rPr lang="ko-KR" altLang="en-US" dirty="0"/>
              <a:t>이와 같이 해당 구에 </a:t>
            </a:r>
            <a:r>
              <a:rPr lang="en-US" altLang="ko-KR" dirty="0"/>
              <a:t>AED</a:t>
            </a:r>
            <a:r>
              <a:rPr lang="ko-KR" altLang="en-US" dirty="0"/>
              <a:t>를 추가적으로 설치하면 보다 효과적으로 급성심정지에 대한 사망률을 줄일 수 있다고 예상합니다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BD7408-B1A8-45D6-92AF-6C3DAB926A4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00522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#23</a:t>
            </a:r>
          </a:p>
          <a:p>
            <a:r>
              <a:rPr lang="ko-KR" altLang="en-US" dirty="0"/>
              <a:t>이번 프로젝트의 시사점입니다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서울특별시 자치구별 지하철역 반경 </a:t>
            </a:r>
            <a:r>
              <a:rPr lang="en-US" altLang="ko-KR" dirty="0"/>
              <a:t>300m </a:t>
            </a:r>
            <a:r>
              <a:rPr lang="ko-KR" altLang="en-US" dirty="0"/>
              <a:t>내에 있는 자동심장충격기의 설치대수로 자동심장충격기의 설치현황에 대한 실태분석을 진행했는데요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자동심장충격기의 설치대수의 수로 배치 적정성이 적정한지 파악해보았습니다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서울특별시 자치구 내 급성심정지환자수에 영향을 미치는 노인인구와 거주인구가 많은 자치구이지만 자동심장충격기의 설치대수가</a:t>
            </a:r>
          </a:p>
          <a:p>
            <a:r>
              <a:rPr lang="ko-KR" altLang="en-US" dirty="0"/>
              <a:t>기준에 미치지 못한 구가 존재하였고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이를 바탕으로 자동심장충격기의 설치규정을 면적과 이용객수 만으로 고려하는 것이 아닌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급성심정지환자수로 고려할 필요성이 있으며</a:t>
            </a:r>
            <a:r>
              <a:rPr lang="en-US" altLang="ko-KR" dirty="0"/>
              <a:t>, </a:t>
            </a:r>
            <a:r>
              <a:rPr lang="ko-KR" altLang="en-US" dirty="0"/>
              <a:t>규정을 조금 더 명확하고 세세하게 바꿔</a:t>
            </a:r>
          </a:p>
          <a:p>
            <a:r>
              <a:rPr lang="ko-KR" altLang="en-US" dirty="0"/>
              <a:t>일반시민들이 자동심장충격기를 활용할 수 있도록 배치적정성을 제고하면</a:t>
            </a:r>
            <a:r>
              <a:rPr lang="en-US" altLang="ko-KR" dirty="0"/>
              <a:t>, </a:t>
            </a:r>
            <a:r>
              <a:rPr lang="ko-KR" altLang="en-US" dirty="0"/>
              <a:t>안전사각지대를 개선할 수 있지 </a:t>
            </a:r>
            <a:r>
              <a:rPr lang="ko-KR" altLang="en-US" dirty="0" err="1"/>
              <a:t>않을까라는</a:t>
            </a:r>
            <a:r>
              <a:rPr lang="ko-KR" altLang="en-US" dirty="0"/>
              <a:t> 제언을 하며 마무리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BD7408-B1A8-45D6-92AF-6C3DAB926A4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41550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#23</a:t>
            </a:r>
          </a:p>
          <a:p>
            <a:r>
              <a:rPr lang="ko-KR" altLang="en-US" dirty="0"/>
              <a:t>서로서로 협력하면서 프로젝트를 마무리하게 되었는데요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정말 고생한 팀원들에게 수고했다는 감사의 인사를 전하며 발표를 마치도록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지금까지 우리사회가 더 나은 사회가 되길 바라는</a:t>
            </a:r>
            <a:r>
              <a:rPr lang="en-US" altLang="ko-KR" dirty="0"/>
              <a:t>, Better Society 2</a:t>
            </a:r>
            <a:r>
              <a:rPr lang="ko-KR" altLang="en-US" dirty="0"/>
              <a:t>조였습니다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감사합니다</a:t>
            </a:r>
            <a:r>
              <a:rPr lang="en-US" altLang="ko-KR"/>
              <a:t>.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D7408-B1A8-45D6-92AF-6C3DAB926A4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586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#3</a:t>
            </a:r>
          </a:p>
          <a:p>
            <a:r>
              <a:rPr lang="ko-KR" altLang="en-US" dirty="0"/>
              <a:t>팀 구성 및 역할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팀 </a:t>
            </a:r>
            <a:r>
              <a:rPr lang="en-US" altLang="ko-KR" dirty="0"/>
              <a:t>better society </a:t>
            </a:r>
            <a:r>
              <a:rPr lang="ko-KR" altLang="en-US" dirty="0"/>
              <a:t>는 팀장 박수은 팀원 서혁준 유영일로 역할은 이와 같습니다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D7408-B1A8-45D6-92AF-6C3DAB926A4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049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#4</a:t>
            </a:r>
          </a:p>
          <a:p>
            <a:r>
              <a:rPr lang="ko-KR" altLang="en-US" dirty="0"/>
              <a:t>프로젝트 개요입니다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프로젝트일정에 따른  계획수립은 이와 같이 </a:t>
            </a:r>
            <a:r>
              <a:rPr lang="en-US" altLang="ko-KR" dirty="0"/>
              <a:t>12</a:t>
            </a:r>
            <a:r>
              <a:rPr lang="ko-KR" altLang="en-US" dirty="0"/>
              <a:t>월 </a:t>
            </a:r>
            <a:r>
              <a:rPr lang="en-US" altLang="ko-KR" dirty="0"/>
              <a:t>2</a:t>
            </a:r>
            <a:r>
              <a:rPr lang="ko-KR" altLang="en-US" dirty="0"/>
              <a:t>주차 부터 </a:t>
            </a:r>
            <a:r>
              <a:rPr lang="en-US" altLang="ko-KR" dirty="0"/>
              <a:t>5</a:t>
            </a:r>
            <a:r>
              <a:rPr lang="ko-KR" altLang="en-US" dirty="0"/>
              <a:t>주차 까지 나누어 진행하였습니다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프로젝트 주제 선정에는 회의를 통해 </a:t>
            </a:r>
            <a:r>
              <a:rPr lang="en-US" altLang="ko-KR" dirty="0"/>
              <a:t>4</a:t>
            </a:r>
            <a:r>
              <a:rPr lang="ko-KR" altLang="en-US" dirty="0"/>
              <a:t>개의 </a:t>
            </a:r>
            <a:r>
              <a:rPr lang="ko-KR" altLang="en-US" dirty="0" err="1"/>
              <a:t>아이디어중</a:t>
            </a:r>
            <a:r>
              <a:rPr lang="ko-KR" altLang="en-US" dirty="0"/>
              <a:t> 첫번째 지하철역 반경 </a:t>
            </a:r>
            <a:r>
              <a:rPr lang="en-US" altLang="ko-KR" dirty="0"/>
              <a:t>300m </a:t>
            </a:r>
            <a:r>
              <a:rPr lang="ko-KR" altLang="en-US" dirty="0"/>
              <a:t>자동심장충격기 실태분석으로 정하였고 </a:t>
            </a:r>
          </a:p>
          <a:p>
            <a:r>
              <a:rPr lang="ko-KR" altLang="en-US" dirty="0"/>
              <a:t>데이터 수집 및 전처리는 공공데이터와 </a:t>
            </a:r>
            <a:r>
              <a:rPr lang="ko-KR" altLang="en-US" dirty="0" err="1"/>
              <a:t>크롤링</a:t>
            </a:r>
            <a:r>
              <a:rPr lang="ko-KR" altLang="en-US" dirty="0"/>
              <a:t> 및 </a:t>
            </a:r>
            <a:r>
              <a:rPr lang="en-US" altLang="ko-KR" dirty="0" err="1"/>
              <a:t>api</a:t>
            </a:r>
            <a:r>
              <a:rPr lang="ko-KR" altLang="en-US" dirty="0"/>
              <a:t>수집데이터를</a:t>
            </a:r>
            <a:r>
              <a:rPr lang="en-US" altLang="ko-KR" dirty="0"/>
              <a:t>, </a:t>
            </a:r>
            <a:r>
              <a:rPr lang="ko-KR" altLang="en-US" dirty="0"/>
              <a:t>시각화는 </a:t>
            </a:r>
            <a:r>
              <a:rPr lang="en-US" altLang="ko-KR" dirty="0"/>
              <a:t>R</a:t>
            </a:r>
            <a:r>
              <a:rPr lang="ko-KR" altLang="en-US" dirty="0"/>
              <a:t>과 </a:t>
            </a:r>
            <a:r>
              <a:rPr lang="ko-KR" altLang="en-US" dirty="0" err="1"/>
              <a:t>파이썬을</a:t>
            </a:r>
            <a:r>
              <a:rPr lang="ko-KR" altLang="en-US" dirty="0"/>
              <a:t> 사용하였고</a:t>
            </a:r>
            <a:r>
              <a:rPr lang="en-US" altLang="ko-KR" dirty="0"/>
              <a:t>, </a:t>
            </a:r>
          </a:p>
          <a:p>
            <a:r>
              <a:rPr lang="ko-KR" altLang="en-US" dirty="0" err="1"/>
              <a:t>판다스</a:t>
            </a:r>
            <a:r>
              <a:rPr lang="ko-KR" altLang="en-US" dirty="0"/>
              <a:t> 데이터프레임 </a:t>
            </a:r>
            <a:r>
              <a:rPr lang="en-US" altLang="ko-KR" dirty="0" err="1"/>
              <a:t>correration</a:t>
            </a:r>
            <a:r>
              <a:rPr lang="en-US" altLang="ko-KR" dirty="0"/>
              <a:t> </a:t>
            </a:r>
            <a:r>
              <a:rPr lang="ko-KR" altLang="en-US" dirty="0"/>
              <a:t>함수를 호출하여 상관분석을</a:t>
            </a:r>
            <a:r>
              <a:rPr lang="en-US" altLang="ko-KR" dirty="0"/>
              <a:t>, </a:t>
            </a:r>
            <a:r>
              <a:rPr lang="ko-KR" altLang="en-US" dirty="0"/>
              <a:t>군집화는 </a:t>
            </a:r>
            <a:r>
              <a:rPr lang="ko-KR" altLang="en-US" dirty="0" err="1"/>
              <a:t>사이킷런의</a:t>
            </a:r>
            <a:r>
              <a:rPr lang="ko-KR" altLang="en-US" dirty="0"/>
              <a:t> </a:t>
            </a:r>
            <a:r>
              <a:rPr lang="en-US" altLang="ko-KR" dirty="0"/>
              <a:t>k-means</a:t>
            </a:r>
            <a:r>
              <a:rPr lang="ko-KR" altLang="en-US" dirty="0"/>
              <a:t>를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D7408-B1A8-45D6-92AF-6C3DAB926A4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282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#5</a:t>
            </a:r>
          </a:p>
          <a:p>
            <a:r>
              <a:rPr lang="ko-KR" altLang="en-US" dirty="0"/>
              <a:t>프로젝트 배경입니다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10</a:t>
            </a:r>
            <a:r>
              <a:rPr lang="ko-KR" altLang="en-US" dirty="0"/>
              <a:t>월 </a:t>
            </a:r>
            <a:r>
              <a:rPr lang="en-US" altLang="ko-KR" dirty="0"/>
              <a:t>29</a:t>
            </a:r>
            <a:r>
              <a:rPr lang="ko-KR" altLang="en-US" dirty="0"/>
              <a:t>일 이태원 참사로 자동심장충격기의 실태와 배치적정성이 도마위에 올랐는데요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이태원 참사관련 기사를 살펴보면</a:t>
            </a:r>
            <a:r>
              <a:rPr lang="en-US" altLang="ko-KR" dirty="0"/>
              <a:t>, </a:t>
            </a:r>
            <a:r>
              <a:rPr lang="ko-KR" altLang="en-US" dirty="0"/>
              <a:t>직선거리 </a:t>
            </a:r>
            <a:r>
              <a:rPr lang="en-US" altLang="ko-KR" dirty="0"/>
              <a:t>600m</a:t>
            </a:r>
            <a:r>
              <a:rPr lang="ko-KR" altLang="en-US" dirty="0"/>
              <a:t>에 불과한 </a:t>
            </a:r>
            <a:r>
              <a:rPr lang="ko-KR" altLang="en-US" dirty="0" err="1"/>
              <a:t>녹사평역과</a:t>
            </a:r>
            <a:r>
              <a:rPr lang="ko-KR" altLang="en-US" dirty="0"/>
              <a:t> </a:t>
            </a:r>
            <a:r>
              <a:rPr lang="en-US" altLang="ko-KR" dirty="0"/>
              <a:t>800m </a:t>
            </a:r>
            <a:r>
              <a:rPr lang="ko-KR" altLang="en-US" dirty="0"/>
              <a:t>떨어진 </a:t>
            </a:r>
            <a:r>
              <a:rPr lang="ko-KR" altLang="en-US" dirty="0" err="1"/>
              <a:t>한강진역에</a:t>
            </a:r>
            <a:r>
              <a:rPr lang="ko-KR" altLang="en-US" dirty="0"/>
              <a:t> 설치된 자동심장충격기 사용되지 않았다는 것을 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전문가들은 과거에 비해 자동심장충격기 설치대수가 늘었지만</a:t>
            </a:r>
            <a:r>
              <a:rPr lang="en-US" altLang="ko-KR" dirty="0"/>
              <a:t>, </a:t>
            </a:r>
            <a:r>
              <a:rPr lang="ko-KR" altLang="en-US" dirty="0" err="1"/>
              <a:t>골든타임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분을 사수하기 위해서는 자동심장충격기의 설치범위와 설치대수를 더 늘려야 한다고 말하고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</a:t>
            </a:r>
            <a:r>
              <a:rPr lang="en-US" altLang="ko-KR" dirty="0"/>
              <a:t>, </a:t>
            </a:r>
            <a:r>
              <a:rPr lang="ko-KR" altLang="en-US" dirty="0" err="1"/>
              <a:t>워드클라우드를</a:t>
            </a:r>
            <a:r>
              <a:rPr lang="ko-KR" altLang="en-US" dirty="0"/>
              <a:t> 보시면</a:t>
            </a:r>
            <a:r>
              <a:rPr lang="en-US" altLang="ko-KR" dirty="0"/>
              <a:t>, </a:t>
            </a:r>
            <a:r>
              <a:rPr lang="ko-KR" altLang="en-US" dirty="0"/>
              <a:t>자동심장충격기 주제 이슈를 확인하기 위해 검색어 자동심장충격기로 네이버뉴스 </a:t>
            </a:r>
            <a:r>
              <a:rPr lang="en-US" altLang="ko-KR" dirty="0"/>
              <a:t>200</a:t>
            </a:r>
            <a:r>
              <a:rPr lang="ko-KR" altLang="en-US" dirty="0"/>
              <a:t>페이지를 크롤링하여 상위 빈도수 </a:t>
            </a:r>
            <a:r>
              <a:rPr lang="en-US" altLang="ko-KR" dirty="0"/>
              <a:t>40</a:t>
            </a:r>
            <a:r>
              <a:rPr lang="ko-KR" altLang="en-US" dirty="0"/>
              <a:t>개 단어를 확인한 결과입니다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이태원</a:t>
            </a:r>
            <a:r>
              <a:rPr lang="en-US" altLang="ko-KR" dirty="0"/>
              <a:t>, </a:t>
            </a:r>
            <a:r>
              <a:rPr lang="ko-KR" altLang="en-US" dirty="0"/>
              <a:t>충격 </a:t>
            </a:r>
            <a:r>
              <a:rPr lang="en-US" altLang="ko-KR" dirty="0"/>
              <a:t>,</a:t>
            </a:r>
            <a:r>
              <a:rPr lang="ko-KR" altLang="en-US" dirty="0"/>
              <a:t>설치</a:t>
            </a:r>
            <a:r>
              <a:rPr lang="en-US" altLang="ko-KR" dirty="0"/>
              <a:t>, </a:t>
            </a:r>
            <a:r>
              <a:rPr lang="ko-KR" altLang="en-US" dirty="0"/>
              <a:t>심정지</a:t>
            </a:r>
            <a:r>
              <a:rPr lang="en-US" altLang="ko-KR" dirty="0"/>
              <a:t>, </a:t>
            </a:r>
            <a:r>
              <a:rPr lang="ko-KR" altLang="en-US" dirty="0" err="1"/>
              <a:t>골든타임</a:t>
            </a:r>
            <a:r>
              <a:rPr lang="en-US" altLang="ko-KR" dirty="0"/>
              <a:t>, </a:t>
            </a:r>
            <a:r>
              <a:rPr lang="ko-KR" altLang="en-US" dirty="0"/>
              <a:t>트라우마</a:t>
            </a:r>
            <a:r>
              <a:rPr lang="en-US" altLang="ko-KR" dirty="0"/>
              <a:t>, </a:t>
            </a:r>
            <a:r>
              <a:rPr lang="ko-KR" altLang="en-US" dirty="0"/>
              <a:t>지하철역</a:t>
            </a:r>
            <a:r>
              <a:rPr lang="en-US" altLang="ko-KR" dirty="0"/>
              <a:t>, </a:t>
            </a:r>
            <a:r>
              <a:rPr lang="ko-KR" altLang="en-US" dirty="0"/>
              <a:t>부족 등 단어 등장 빈도를 살펴볼 수 있는데요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저희 팀은 기사에서도 살펴볼 수 있듯이 지하철역에 주목하게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D7408-B1A8-45D6-92AF-6C3DAB926A4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119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#6</a:t>
            </a:r>
          </a:p>
          <a:p>
            <a:r>
              <a:rPr lang="ko-KR" altLang="en-US" dirty="0"/>
              <a:t>왼쪽의 그래프는 급성심정지환자의 발생 장소에 대한 데이터를 분석한 결과입니다</a:t>
            </a:r>
            <a:r>
              <a:rPr lang="en-US" altLang="ko-KR" dirty="0"/>
              <a:t>. </a:t>
            </a:r>
            <a:r>
              <a:rPr lang="ko-KR" altLang="en-US" dirty="0"/>
              <a:t>공공장소보다 비공공장소에서 급성심정지환자가 더 많이 발생하였지만</a:t>
            </a:r>
          </a:p>
          <a:p>
            <a:r>
              <a:rPr lang="ko-KR" altLang="en-US" dirty="0"/>
              <a:t>공공장소가 비공공장소보다 </a:t>
            </a:r>
            <a:r>
              <a:rPr lang="ko-KR" altLang="en-US" dirty="0" err="1"/>
              <a:t>생존률이</a:t>
            </a:r>
            <a:r>
              <a:rPr lang="ko-KR" altLang="en-US" dirty="0"/>
              <a:t> </a:t>
            </a:r>
            <a:r>
              <a:rPr lang="en-US" altLang="ko-KR" dirty="0"/>
              <a:t>2.2</a:t>
            </a:r>
            <a:r>
              <a:rPr lang="ko-KR" altLang="en-US" dirty="0"/>
              <a:t>배 높다는 결과를 확인할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또</a:t>
            </a:r>
            <a:r>
              <a:rPr lang="en-US" altLang="ko-KR" dirty="0"/>
              <a:t>, </a:t>
            </a:r>
            <a:r>
              <a:rPr lang="ko-KR" altLang="en-US" dirty="0"/>
              <a:t>서울특별시 내 일반시민들에게 지하철역이 접근성과 미치는 영향이 높다는 점을 확인한 논문을 근거로 </a:t>
            </a:r>
          </a:p>
          <a:p>
            <a:r>
              <a:rPr lang="ko-KR" altLang="en-US" dirty="0"/>
              <a:t>시민들의 접근성이 높은 지하철역을 우선으로 부족한 자동심장충격기 설치대수를 늘리는 것이 어떨까 라는 결론을 내려 이와 같이 주제를 선정하게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D7408-B1A8-45D6-92AF-6C3DAB926A4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580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#7</a:t>
            </a:r>
          </a:p>
          <a:p>
            <a:r>
              <a:rPr lang="ko-KR" altLang="en-US" dirty="0"/>
              <a:t>수집한 데이터들의 데이터명세표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분석을 시작하면서 제일 중요하다고 생각한 급성심정지환자 데이터는 공공데이터로는 존재하지 않아서 직접 </a:t>
            </a:r>
          </a:p>
          <a:p>
            <a:r>
              <a:rPr lang="ko-KR" altLang="en-US" dirty="0"/>
              <a:t>질병관리청에 </a:t>
            </a:r>
            <a:r>
              <a:rPr lang="ko-KR" altLang="en-US" dirty="0" err="1"/>
              <a:t>연락을하여</a:t>
            </a:r>
            <a:r>
              <a:rPr lang="ko-KR" altLang="en-US" dirty="0"/>
              <a:t> </a:t>
            </a:r>
            <a:r>
              <a:rPr lang="en-US" altLang="ko-KR" dirty="0"/>
              <a:t>2018</a:t>
            </a:r>
            <a:r>
              <a:rPr lang="ko-KR" altLang="en-US" dirty="0"/>
              <a:t>년도부터 </a:t>
            </a:r>
            <a:r>
              <a:rPr lang="en-US" altLang="ko-KR" dirty="0"/>
              <a:t>2020</a:t>
            </a:r>
            <a:r>
              <a:rPr lang="ko-KR" altLang="en-US" dirty="0"/>
              <a:t>년도까지의 급성심정지조사 데이터를 확보할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ko-KR" altLang="en-US" dirty="0" err="1"/>
              <a:t>서울열린데이터광장에서</a:t>
            </a:r>
            <a:r>
              <a:rPr lang="ko-KR" altLang="en-US" dirty="0"/>
              <a:t> 고령자현황과 주민등록상인구 데이터를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자동심장충격기 찾기 서비스를 제공하고 있는 </a:t>
            </a:r>
            <a:r>
              <a:rPr lang="en-US" altLang="ko-KR" dirty="0"/>
              <a:t>e-gen </a:t>
            </a:r>
            <a:r>
              <a:rPr lang="ko-KR" altLang="en-US" dirty="0"/>
              <a:t>사이트 </a:t>
            </a:r>
            <a:r>
              <a:rPr lang="ko-KR" altLang="en-US" dirty="0" err="1"/>
              <a:t>크롤링을</a:t>
            </a:r>
            <a:r>
              <a:rPr lang="ko-KR" altLang="en-US" dirty="0"/>
              <a:t> 통해 자동심장충격기 데이터를 확보하고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카카오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이용해 지하철역 데이터와  자동심장충격기 위경도 매핑 등을 진행하였습니다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D7408-B1A8-45D6-92AF-6C3DAB926A4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379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#8</a:t>
            </a:r>
          </a:p>
          <a:p>
            <a:r>
              <a:rPr lang="ko-KR" altLang="en-US" dirty="0"/>
              <a:t>보건복지부 </a:t>
            </a:r>
            <a:r>
              <a:rPr lang="ko-KR" altLang="en-US" dirty="0" err="1"/>
              <a:t>응급의료포털인</a:t>
            </a:r>
            <a:r>
              <a:rPr lang="ko-KR" altLang="en-US" dirty="0"/>
              <a:t> </a:t>
            </a:r>
            <a:r>
              <a:rPr lang="en-US" altLang="ko-KR" dirty="0"/>
              <a:t>e-gen</a:t>
            </a:r>
            <a:r>
              <a:rPr lang="ko-KR" altLang="en-US" dirty="0"/>
              <a:t>사이트입니다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자동심장충격기의 설치위치명과 설치위치주소 사용시간을 크롤링하였고</a:t>
            </a:r>
          </a:p>
          <a:p>
            <a:r>
              <a:rPr lang="ko-KR" altLang="en-US" dirty="0"/>
              <a:t>서울특별시 자치구 단위로 분석을 진행하므로 설치위치주소에서 자치구를 </a:t>
            </a:r>
            <a:r>
              <a:rPr lang="ko-KR" altLang="en-US" dirty="0" err="1"/>
              <a:t>슬라이싱하였습니다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D7408-B1A8-45D6-92AF-6C3DAB926A4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5208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#9</a:t>
            </a:r>
          </a:p>
          <a:p>
            <a:r>
              <a:rPr lang="ko-KR" altLang="en-US" dirty="0"/>
              <a:t>자동심장충격기 설치현황에 대한 실태분석을 서울특별시 자치구 내 지하철역으로 구체화하였음을 앞서 말씀드렸는데요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심정지환자에게는 </a:t>
            </a:r>
            <a:r>
              <a:rPr lang="ko-KR" altLang="en-US" dirty="0" err="1"/>
              <a:t>골든타임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분 사수가 매우 중요해 지하철역 반경 몇</a:t>
            </a:r>
            <a:r>
              <a:rPr lang="en-US" altLang="ko-KR" dirty="0"/>
              <a:t>m</a:t>
            </a:r>
            <a:r>
              <a:rPr lang="ko-KR" altLang="en-US" dirty="0"/>
              <a:t>로 설정을 </a:t>
            </a:r>
            <a:r>
              <a:rPr lang="ko-KR" altLang="en-US" dirty="0" err="1"/>
              <a:t>해야할지</a:t>
            </a:r>
            <a:r>
              <a:rPr lang="ko-KR" altLang="en-US" dirty="0"/>
              <a:t> 고민을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일반시민이 급보에서 뛴다는 가정과 도로명 주소 위경도 좌표의 오차범위를 생각해서 지하철역 반경 </a:t>
            </a:r>
            <a:r>
              <a:rPr lang="en-US" altLang="ko-KR" dirty="0"/>
              <a:t>300m</a:t>
            </a:r>
            <a:r>
              <a:rPr lang="ko-KR" altLang="en-US" dirty="0"/>
              <a:t>로 설정하였습니다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자동심장충격기 설치위치주소를 카카오 맵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이용하여 위경도를 매핑하고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하버사인</a:t>
            </a:r>
            <a:r>
              <a:rPr lang="ko-KR" altLang="en-US" dirty="0"/>
              <a:t> 패키지로 거리를 계산해서 지하철역 위경도 기준으로 지하철역 반경 </a:t>
            </a:r>
            <a:r>
              <a:rPr lang="en-US" altLang="ko-KR" dirty="0"/>
              <a:t>300m </a:t>
            </a:r>
            <a:r>
              <a:rPr lang="ko-KR" altLang="en-US" dirty="0"/>
              <a:t>내에 </a:t>
            </a:r>
            <a:r>
              <a:rPr lang="ko-KR" altLang="en-US" dirty="0" err="1"/>
              <a:t>설치되어있는</a:t>
            </a:r>
            <a:r>
              <a:rPr lang="ko-KR" altLang="en-US" dirty="0"/>
              <a:t> 자동심장충격기를 추출하였습니다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D7408-B1A8-45D6-92AF-6C3DAB926A4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195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0D9EC7-706D-EE77-4608-78A93A328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199422-4844-AC12-896C-A2204A7476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FD81C3-6A73-18B9-3487-E90F2FD6D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F913-1690-4A42-8EC1-51E4E665037F}" type="datetimeFigureOut">
              <a:rPr lang="ko-KR" altLang="en-US" smtClean="0"/>
              <a:t>2023-01-02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8AC47F-5EC0-CEAA-0B5A-3EA912394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2880CD-4222-BEF4-2EEE-4278A1C44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A80F9-E41C-45C2-9267-AFC7F29DFE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628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932397-5225-0C37-34B6-575942E0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49790B-F2F2-A948-FB21-8DB5DC7559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3EBE99-7309-82D5-75B7-D70D79F1C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F913-1690-4A42-8EC1-51E4E665037F}" type="datetimeFigureOut">
              <a:rPr lang="ko-KR" altLang="en-US" smtClean="0"/>
              <a:t>2023-01-02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0F9485-B3E9-26DA-50A0-A277A156D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05AD86-D33B-8360-5161-51BF5E715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A80F9-E41C-45C2-9267-AFC7F29DFE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169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BCA0D25-EDE3-505A-B0DA-8940C89B90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058515-95A8-386A-3745-3F010212FE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CF9F93-6EEF-5648-CEE4-50209EA85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F913-1690-4A42-8EC1-51E4E665037F}" type="datetimeFigureOut">
              <a:rPr lang="ko-KR" altLang="en-US" smtClean="0"/>
              <a:t>2023-01-02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2B5380-82BE-3FA9-9C9F-ACB71C4AA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C6F817-E74B-6329-2564-5CA7DF2D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A80F9-E41C-45C2-9267-AFC7F29DFE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4783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1852AB-5A6C-3EE1-E470-6B9D6AB02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F6584A-474E-891B-84F8-FF4BFABCB2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5CC058-7F15-1137-5950-771302EF5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2247-6EBB-4725-839D-32F283616D92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D2ADBD-16FF-5FD5-51F5-92B83C7A6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397953-FC62-3DF8-F605-361CC34FE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BAAB6-4C38-4DAA-B296-C3179E96C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279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D1FC97-4BB2-49FF-5ABD-176A28EF9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0FE635-627B-1563-E7C4-3D1D92590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562300-F609-36F6-5820-F089E7F5F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2247-6EBB-4725-839D-32F283616D92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1DC631-8097-9763-35E0-BB8E3E006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8DF9B6-2C77-01BA-AF56-084916BB0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BAAB6-4C38-4DAA-B296-C3179E96C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407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83C6B0-8ED5-CC02-11A6-75DD2B55C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1ECCF8-D6AF-033F-D1AB-033344529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B3C6CA-8821-F429-C526-6FD03DFD9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2247-6EBB-4725-839D-32F283616D92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F16028-26E8-BDBA-F1E3-574176374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F21520-C889-80B9-77EE-EFDB0FEF5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BAAB6-4C38-4DAA-B296-C3179E96C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6482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09CA4C-DD18-B346-3D32-82BDFEFE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FEB2CF-4611-42D8-E1B9-55A65EF57E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E86F9D-D011-ECE6-BD8F-5513476AB3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F41AA3-2DDD-F215-C1F5-39E133EBB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2247-6EBB-4725-839D-32F283616D92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9494FC-4EDD-03E0-DD7A-0857FCC35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3CB8EA-7056-2AC3-85AD-80D2B5DE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BAAB6-4C38-4DAA-B296-C3179E96C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609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E6242F-9832-606C-7F3A-D51667CA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A44349-B291-3666-EE5C-6753B2873F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A8EF40-9093-802B-8AC7-1B95CB9003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F4B824-57F8-48BD-2989-153515E049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591D3F-73A2-3D0D-0E85-1A8A34E406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4457D9-CCBF-8229-1757-48B39A133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2247-6EBB-4725-839D-32F283616D92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49841FE-B433-8F5D-B9DD-D3FFC093B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776A52A-FE6C-5A07-3905-38D9A8888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BAAB6-4C38-4DAA-B296-C3179E96C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8892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65FB9E-5FE1-24F5-9BB1-0907BCBAC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19397B-8832-9C7E-3800-7762DC8B6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2247-6EBB-4725-839D-32F283616D92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19E9ED1-D005-E532-20FC-95C23D926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24CBE8-20A2-30F1-1F4B-CB7F620F9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BAAB6-4C38-4DAA-B296-C3179E96C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642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679841B-97D6-CF5D-0677-169383F70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2247-6EBB-4725-839D-32F283616D92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6C66790-AF9C-DA69-4242-32FC6FAA0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A062B2-E748-F22F-7050-B563BADAE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BAAB6-4C38-4DAA-B296-C3179E96C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4388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41FC7C-E4D0-85F2-3EC4-E458F4516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A2D0C5-344C-C887-DB20-D13FF34B3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516D89-6B5E-0FBB-E4FF-B157A1ACB8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C1F8BB-6794-41CE-FAB1-AE4CA7C9F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2247-6EBB-4725-839D-32F283616D92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A0E167-6ED0-1CE6-6A75-4E8D08BFF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CA7AD5-429A-29A2-C78F-3019D758A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BAAB6-4C38-4DAA-B296-C3179E96C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53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58955-B0E3-C62C-91A4-AAB216AE4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5DC45A-C4A3-F6B9-672F-9DB277817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DEDCF8-CF73-E815-114A-8A9499A8C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F913-1690-4A42-8EC1-51E4E665037F}" type="datetimeFigureOut">
              <a:rPr lang="ko-KR" altLang="en-US" smtClean="0"/>
              <a:t>2023-01-02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2B098-E071-BFE6-5B48-82E5DC529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C6F33E-605A-6C31-A6BE-91BB35AA7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A80F9-E41C-45C2-9267-AFC7F29DFE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7716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8FB790-3FF2-9D0D-044D-B211DF807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1932DF-741D-C006-0629-C24A4EE720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DF1BC5-C1CD-EBD8-9252-93F93827FF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390400-8B7D-8518-5854-42FF1ED5B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2247-6EBB-4725-839D-32F283616D92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2D1A61-B5AB-D926-8C70-53AC65717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044ED4-6A07-B770-AB1A-73C855CE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BAAB6-4C38-4DAA-B296-C3179E96C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818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C74E57-D1BC-60EC-DB98-899CD93E1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82AF50-F6C0-0FB4-B4BB-8BAC001DB7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E19B5A-35DB-FB78-1094-784A09D42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2247-6EBB-4725-839D-32F283616D92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87B5D-E6AD-DE66-D138-AD32AF677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5439AE-154B-B03F-50FD-940854A73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BAAB6-4C38-4DAA-B296-C3179E96C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5211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8A45A6C-04CF-E77F-DB45-646745C605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5B5560-46BC-8FF6-51D6-7F3B090A86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654984-E2B6-B794-455A-29C69B90F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2247-6EBB-4725-839D-32F283616D92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5D343D-EA2D-0848-AF86-FCE7A0F4A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541366-EB20-C373-4A2E-F7590C6D0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BAAB6-4C38-4DAA-B296-C3179E96C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134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0389CE-515B-0DE4-1F88-04D4033E7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91F48B-9C81-B112-0EF8-858E1CB9B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D1A2D8-FEF6-6A99-CD8E-4C155FFE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F913-1690-4A42-8EC1-51E4E665037F}" type="datetimeFigureOut">
              <a:rPr lang="ko-KR" altLang="en-US" smtClean="0"/>
              <a:t>2023-01-02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53AE64-7C20-98DF-FA3B-470255CAD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909B93-F083-B935-767F-83AA7C544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A80F9-E41C-45C2-9267-AFC7F29DFE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118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8C6DBD-9941-EDC7-D1A9-BA3145AD0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0B18C1-AB07-09B4-7D07-387977E31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9358DA-E00E-CEA4-C994-24CF005785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BF2DA2-2583-0EAD-0A44-FC69D7C56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F913-1690-4A42-8EC1-51E4E665037F}" type="datetimeFigureOut">
              <a:rPr lang="ko-KR" altLang="en-US" smtClean="0"/>
              <a:t>2023-01-02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EFF2A0-0E3C-A3B2-3E1C-E1AA7152A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69FF20-C113-F516-6B15-239EF590B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A80F9-E41C-45C2-9267-AFC7F29DFE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775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AA3252-199B-7103-FD6A-35A7A389B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B0F5F7-8661-1656-BB15-2495BB1C8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02D0D9-F1D8-06A0-A586-39BCC04092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B9EED8-72F6-D57E-97E9-4F8842AAF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112C182-C8C3-79AC-5E13-66AB5567C5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E8F3953-C81E-D5E9-3B4A-E7AA999BD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F913-1690-4A42-8EC1-51E4E665037F}" type="datetimeFigureOut">
              <a:rPr lang="ko-KR" altLang="en-US" smtClean="0"/>
              <a:t>2023-01-02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8375F15-5C72-39B1-9255-0FB6CB208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3481B96-E930-805B-BAE6-3135F8E68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A80F9-E41C-45C2-9267-AFC7F29DFE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554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39D23-A3D1-85F4-FDBC-B62A68E49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CFA6450-DAB4-D998-8F01-500DD9B8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F913-1690-4A42-8EC1-51E4E665037F}" type="datetimeFigureOut">
              <a:rPr lang="ko-KR" altLang="en-US" smtClean="0"/>
              <a:t>2023-01-02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594CF4F-D4CF-3B2E-3300-9542127B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919552-0551-449C-1F8A-28992B229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A80F9-E41C-45C2-9267-AFC7F29DFE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300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F83A339-0BBF-80DE-BDCA-2887E3276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F913-1690-4A42-8EC1-51E4E665037F}" type="datetimeFigureOut">
              <a:rPr lang="ko-KR" altLang="en-US" smtClean="0"/>
              <a:t>2023-01-02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9EDFA64-0D30-6651-0483-185504445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57154F-13F4-30C4-F7DA-E9492D572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A80F9-E41C-45C2-9267-AFC7F29DFE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549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DA7A1-3966-EBB7-8939-31209B274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8F1A47-62FE-7489-FD41-2C63C9D68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3D732C-23DE-BC4C-63EA-E0C0C91166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763EE0-164E-F5FA-CFAB-2F7131B60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F913-1690-4A42-8EC1-51E4E665037F}" type="datetimeFigureOut">
              <a:rPr lang="ko-KR" altLang="en-US" smtClean="0"/>
              <a:t>2023-01-02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42E3A5-F3C7-F73F-2A84-C42BA3F29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2FAB93-2A3B-6017-E123-E4609732D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A80F9-E41C-45C2-9267-AFC7F29DFE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369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81B6CB-B3C0-5368-0E56-1E5678D2B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04004D9-D38D-755D-323D-539AD7112A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D41D63-AAD0-C91C-BDE8-CF11134091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43655E-667B-CCAB-10AA-0BFA6B04C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8F913-1690-4A42-8EC1-51E4E665037F}" type="datetimeFigureOut">
              <a:rPr lang="ko-KR" altLang="en-US" smtClean="0"/>
              <a:t>2023-01-02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8B803A-B952-7869-1432-FA9B9DEE5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231324-EDC0-B63B-9B48-F2299AB78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A80F9-E41C-45C2-9267-AFC7F29DFE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089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2AFFDCE-6748-E14D-9E92-9464A77DA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273C0C-A1A5-E7DA-6CD7-2512D8B03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602FE6-014A-8013-C260-965A120E4E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8F913-1690-4A42-8EC1-51E4E665037F}" type="datetimeFigureOut">
              <a:rPr lang="ko-KR" altLang="en-US" smtClean="0"/>
              <a:t>2023-01-02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F7BCC6-489A-E589-3B84-657D4ABCDC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D92D82-C008-5AB8-740A-BC505B1C77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A80F9-E41C-45C2-9267-AFC7F29DFE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014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85632A5-4DE1-FE67-80F6-6D139E334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65F898-03C0-E56C-5BFF-FB23E49D4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295C18-0749-967F-D483-4B3E3E05AC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12247-6EBB-4725-839D-32F283616D92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A9FC6A-C47D-358A-CCB6-4CBF859DA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B6FE0A-5B90-ABD8-45C1-63B78B29FC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BAAB6-4C38-4DAA-B296-C3179E96C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12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4281EDC-3C3E-EF4B-5DAB-EAE3B029C1A9}"/>
              </a:ext>
            </a:extLst>
          </p:cNvPr>
          <p:cNvSpPr txBox="1"/>
          <p:nvPr/>
        </p:nvSpPr>
        <p:spPr>
          <a:xfrm>
            <a:off x="729649" y="974303"/>
            <a:ext cx="3233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C82FC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문제 해결 빅데이터 활용 프로젝트</a:t>
            </a:r>
            <a:endParaRPr kumimoji="0" lang="en-US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5C82FC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9F483D-0EDE-DA14-7C68-2ECD0C94F7CA}"/>
              </a:ext>
            </a:extLst>
          </p:cNvPr>
          <p:cNvSpPr txBox="1"/>
          <p:nvPr/>
        </p:nvSpPr>
        <p:spPr>
          <a:xfrm>
            <a:off x="704249" y="1385933"/>
            <a:ext cx="996619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지하철역 반경 </a:t>
            </a:r>
            <a:r>
              <a:rPr lang="en-US" altLang="ko-KR" sz="3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300m </a:t>
            </a:r>
            <a:r>
              <a:rPr lang="ko-KR" altLang="en-US" sz="3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자동심장충격기</a:t>
            </a:r>
            <a:r>
              <a:rPr lang="en-US" altLang="ko-KR" sz="3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(AED) </a:t>
            </a:r>
            <a:r>
              <a:rPr lang="ko-KR" altLang="en-US" sz="3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실태분석</a:t>
            </a:r>
            <a:endParaRPr lang="en-US" altLang="ko-KR" sz="32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-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서울특별시 자치구 중심으로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-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</a:t>
            </a:r>
            <a:endParaRPr kumimoji="0" lang="en-US" altLang="ko-KR" sz="32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17EB61-FC3E-FE62-4EE9-EF3879D6B875}"/>
              </a:ext>
            </a:extLst>
          </p:cNvPr>
          <p:cNvSpPr txBox="1"/>
          <p:nvPr/>
        </p:nvSpPr>
        <p:spPr>
          <a:xfrm>
            <a:off x="9216791" y="5594124"/>
            <a:ext cx="22894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박수은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서혁준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유영일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effectLst/>
              <a:uLnTx/>
              <a:uFillTx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C5E084-AB45-CA26-8DC3-5DEC694A5B37}"/>
              </a:ext>
            </a:extLst>
          </p:cNvPr>
          <p:cNvSpPr txBox="1"/>
          <p:nvPr/>
        </p:nvSpPr>
        <p:spPr>
          <a:xfrm>
            <a:off x="9719844" y="5224792"/>
            <a:ext cx="178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C82FC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Better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C82FC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C82FC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Society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3EF463E-B2BA-55A4-5230-66C8517318DC}"/>
              </a:ext>
            </a:extLst>
          </p:cNvPr>
          <p:cNvCxnSpPr>
            <a:cxnSpLocks/>
          </p:cNvCxnSpPr>
          <p:nvPr/>
        </p:nvCxnSpPr>
        <p:spPr>
          <a:xfrm>
            <a:off x="803275" y="6092825"/>
            <a:ext cx="10585450" cy="0"/>
          </a:xfrm>
          <a:prstGeom prst="line">
            <a:avLst/>
          </a:prstGeom>
          <a:ln w="127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8F944B8-A268-F3E9-4CEC-175D4C913B10}"/>
              </a:ext>
            </a:extLst>
          </p:cNvPr>
          <p:cNvCxnSpPr>
            <a:cxnSpLocks/>
          </p:cNvCxnSpPr>
          <p:nvPr/>
        </p:nvCxnSpPr>
        <p:spPr>
          <a:xfrm>
            <a:off x="803275" y="765175"/>
            <a:ext cx="10585450" cy="0"/>
          </a:xfrm>
          <a:prstGeom prst="line">
            <a:avLst/>
          </a:prstGeom>
          <a:ln w="95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129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BD7501-A8B1-397D-E4F7-D5E914CC13FA}"/>
              </a:ext>
            </a:extLst>
          </p:cNvPr>
          <p:cNvSpPr/>
          <p:nvPr/>
        </p:nvSpPr>
        <p:spPr>
          <a:xfrm>
            <a:off x="0" y="1"/>
            <a:ext cx="12192000" cy="812799"/>
          </a:xfrm>
          <a:prstGeom prst="rect">
            <a:avLst/>
          </a:prstGeom>
          <a:solidFill>
            <a:schemeClr val="tx2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61ED27-F68D-1337-28EF-5A8A355B99DD}"/>
              </a:ext>
            </a:extLst>
          </p:cNvPr>
          <p:cNvSpPr txBox="1"/>
          <p:nvPr/>
        </p:nvSpPr>
        <p:spPr>
          <a:xfrm>
            <a:off x="9921828" y="0"/>
            <a:ext cx="227017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문제해결 빅데이터 활용 프로젝트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지하철역 반경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300m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자동심장충격기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(AED)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실태분석</a:t>
            </a:r>
            <a:endParaRPr kumimoji="0" lang="en-US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-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서울특별시 자치구 중심으로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-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D3A7D-399E-83A1-E32C-72D553BFF4D2}"/>
              </a:ext>
            </a:extLst>
          </p:cNvPr>
          <p:cNvSpPr txBox="1"/>
          <p:nvPr/>
        </p:nvSpPr>
        <p:spPr>
          <a:xfrm>
            <a:off x="225168" y="220509"/>
            <a:ext cx="6184706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67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+mn-cs"/>
              </a:rPr>
              <a:t>수행 절차 및 방법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+mn-cs"/>
              </a:rPr>
              <a:t>– 03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+mn-cs"/>
              </a:rPr>
              <a:t>지하철역 반경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+mn-cs"/>
              </a:rPr>
              <a:t>300m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+mn-cs"/>
              </a:rPr>
              <a:t>내에 있는 자동심장충격기 </a:t>
            </a:r>
            <a:endParaRPr kumimoji="0" lang="ko-KR" altLang="en-US" sz="1667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  <a:cs typeface="+mn-cs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037296F-6B33-EC68-282B-305C52BEB1E9}"/>
              </a:ext>
            </a:extLst>
          </p:cNvPr>
          <p:cNvGrpSpPr/>
          <p:nvPr/>
        </p:nvGrpSpPr>
        <p:grpSpPr>
          <a:xfrm>
            <a:off x="225168" y="4089681"/>
            <a:ext cx="958400" cy="261610"/>
            <a:chOff x="6547555" y="1212574"/>
            <a:chExt cx="958400" cy="26161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9600736-F6EF-DA7D-2A23-3CA0238BF489}"/>
                </a:ext>
              </a:extLst>
            </p:cNvPr>
            <p:cNvSpPr/>
            <p:nvPr/>
          </p:nvSpPr>
          <p:spPr>
            <a:xfrm>
              <a:off x="6547555" y="1253068"/>
              <a:ext cx="180623" cy="180622"/>
            </a:xfrm>
            <a:prstGeom prst="ellipse">
              <a:avLst/>
            </a:prstGeom>
            <a:solidFill>
              <a:srgbClr val="414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BBC3E5E-C92C-B56A-F043-EE4C326E47DA}"/>
                </a:ext>
              </a:extLst>
            </p:cNvPr>
            <p:cNvSpPr txBox="1"/>
            <p:nvPr/>
          </p:nvSpPr>
          <p:spPr>
            <a:xfrm>
              <a:off x="6728178" y="1212574"/>
              <a:ext cx="77777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옴니고딕OTF 020" panose="02020503020101020101" pitchFamily="18" charset="-127"/>
                  <a:ea typeface="210 옴니고딕OTF 020" panose="02020503020101020101" pitchFamily="18" charset="-127"/>
                  <a:cs typeface="+mn-cs"/>
                </a:rPr>
                <a:t>지하철역 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E6A46F5-9204-4879-4B3C-19BE63775A1F}"/>
              </a:ext>
            </a:extLst>
          </p:cNvPr>
          <p:cNvGrpSpPr/>
          <p:nvPr/>
        </p:nvGrpSpPr>
        <p:grpSpPr>
          <a:xfrm>
            <a:off x="225168" y="4450926"/>
            <a:ext cx="365354" cy="261610"/>
            <a:chOff x="6547555" y="1212574"/>
            <a:chExt cx="365354" cy="261610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6C53199-87F1-5E16-219B-F804BC7F6C91}"/>
                </a:ext>
              </a:extLst>
            </p:cNvPr>
            <p:cNvSpPr/>
            <p:nvPr/>
          </p:nvSpPr>
          <p:spPr>
            <a:xfrm>
              <a:off x="6547555" y="1253068"/>
              <a:ext cx="180623" cy="180622"/>
            </a:xfrm>
            <a:prstGeom prst="ellipse">
              <a:avLst/>
            </a:prstGeom>
            <a:solidFill>
              <a:srgbClr val="E40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B126D8B-FA9D-2025-0A19-A9C2212B4FDC}"/>
                </a:ext>
              </a:extLst>
            </p:cNvPr>
            <p:cNvSpPr txBox="1"/>
            <p:nvPr/>
          </p:nvSpPr>
          <p:spPr>
            <a:xfrm>
              <a:off x="6728178" y="1212574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310C89A-65FB-D182-3BFD-F877E5AA8865}"/>
              </a:ext>
            </a:extLst>
          </p:cNvPr>
          <p:cNvSpPr txBox="1"/>
          <p:nvPr/>
        </p:nvSpPr>
        <p:spPr>
          <a:xfrm>
            <a:off x="405791" y="4450926"/>
            <a:ext cx="2973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서울 지하철역 반경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300m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내 자동심장충격기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5AEC0-F456-44FC-DDA1-9D66502C08B4}"/>
              </a:ext>
            </a:extLst>
          </p:cNvPr>
          <p:cNvSpPr txBox="1"/>
          <p:nvPr/>
        </p:nvSpPr>
        <p:spPr>
          <a:xfrm>
            <a:off x="10763092" y="6319275"/>
            <a:ext cx="7008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210 옴니고딕 020" panose="02020603020101020101" pitchFamily="18" charset="-127"/>
                <a:ea typeface="210 옴니고딕 020" panose="02020603020101020101" pitchFamily="18" charset="-127"/>
                <a:cs typeface="+mn-cs"/>
              </a:rPr>
              <a:t>Page </a:t>
            </a:r>
            <a:r>
              <a:rPr lang="en-US" sz="11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10</a:t>
            </a:r>
            <a:endParaRPr kumimoji="0" lang="en-US" sz="11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210 옴니고딕 020" panose="02020603020101020101" pitchFamily="18" charset="-127"/>
              <a:ea typeface="210 옴니고딕 020" panose="02020603020101020101" pitchFamily="18" charset="-127"/>
              <a:cs typeface="+mn-cs"/>
            </a:endParaRPr>
          </a:p>
        </p:txBody>
      </p:sp>
      <p:pic>
        <p:nvPicPr>
          <p:cNvPr id="3" name="제목 없는 동영상 - Clipchamp로 제작">
            <a:hlinkClick r:id="" action="ppaction://media"/>
            <a:extLst>
              <a:ext uri="{FF2B5EF4-FFF2-40B4-BE49-F238E27FC236}">
                <a16:creationId xmlns:a16="http://schemas.microsoft.com/office/drawing/2014/main" id="{B3EB08B3-3085-41AC-3DBA-B870CF93C2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46334" y="1288723"/>
            <a:ext cx="8620498" cy="48490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EFA77D7-8639-CE0D-55E2-E1E3A34E3D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34" y="1288723"/>
            <a:ext cx="3223536" cy="268628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4922A1C4-C145-97A6-FDF9-BC99CA2E0182}"/>
              </a:ext>
            </a:extLst>
          </p:cNvPr>
          <p:cNvGrpSpPr/>
          <p:nvPr/>
        </p:nvGrpSpPr>
        <p:grpSpPr>
          <a:xfrm>
            <a:off x="225168" y="4852665"/>
            <a:ext cx="2203934" cy="1431161"/>
            <a:chOff x="6547555" y="1212574"/>
            <a:chExt cx="2203934" cy="1431161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07A1715-733B-6479-F59B-5C1215B5C99E}"/>
                </a:ext>
              </a:extLst>
            </p:cNvPr>
            <p:cNvSpPr/>
            <p:nvPr/>
          </p:nvSpPr>
          <p:spPr>
            <a:xfrm>
              <a:off x="6547555" y="1253068"/>
              <a:ext cx="180623" cy="180622"/>
            </a:xfrm>
            <a:prstGeom prst="ellipse">
              <a:avLst/>
            </a:prstGeom>
            <a:solidFill>
              <a:srgbClr val="8AA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465889-08C9-112A-0F2B-9ED77D5C9364}"/>
                </a:ext>
              </a:extLst>
            </p:cNvPr>
            <p:cNvSpPr txBox="1"/>
            <p:nvPr/>
          </p:nvSpPr>
          <p:spPr>
            <a:xfrm>
              <a:off x="6728178" y="1212574"/>
              <a:ext cx="2023311" cy="14311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210 옴니고딕OTF 020" panose="02020503020101020101" pitchFamily="18" charset="-127"/>
                  <a:ea typeface="210 옴니고딕OTF 020" panose="02020503020101020101" pitchFamily="18" charset="-127"/>
                </a:rPr>
                <a:t>강남구 지하철역 </a:t>
              </a:r>
              <a:r>
                <a:rPr lang="en-US" altLang="ko-KR" sz="1100" dirty="0">
                  <a:latin typeface="210 옴니고딕OTF 020" panose="02020503020101020101" pitchFamily="18" charset="-127"/>
                  <a:ea typeface="210 옴니고딕OTF 020" panose="02020503020101020101" pitchFamily="18" charset="-127"/>
                </a:rPr>
                <a:t>33</a:t>
              </a:r>
              <a:r>
                <a:rPr lang="ko-KR" altLang="en-US" sz="1100" dirty="0">
                  <a:latin typeface="210 옴니고딕OTF 020" panose="02020503020101020101" pitchFamily="18" charset="-127"/>
                  <a:ea typeface="210 옴니고딕OTF 020" panose="02020503020101020101" pitchFamily="18" charset="-127"/>
                </a:rPr>
                <a:t>개</a:t>
              </a:r>
              <a:endParaRPr lang="en-US" altLang="ko-KR" sz="1100" dirty="0">
                <a:latin typeface="210 옴니고딕OTF 020" panose="02020503020101020101" pitchFamily="18" charset="-127"/>
                <a:ea typeface="210 옴니고딕OTF 020" panose="02020503020101020101" pitchFamily="18" charset="-127"/>
              </a:endParaRPr>
            </a:p>
            <a:p>
              <a:r>
                <a:rPr lang="ko-KR" altLang="en-US" sz="1100" dirty="0">
                  <a:latin typeface="210 옴니고딕OTF 020" panose="02020503020101020101" pitchFamily="18" charset="-127"/>
                  <a:ea typeface="210 옴니고딕OTF 020" panose="02020503020101020101" pitchFamily="18" charset="-127"/>
                </a:rPr>
                <a:t>강남구 자동심장충격기 </a:t>
              </a:r>
              <a:r>
                <a:rPr lang="en-US" altLang="ko-KR" sz="1100" dirty="0">
                  <a:latin typeface="210 옴니고딕OTF 020" panose="02020503020101020101" pitchFamily="18" charset="-127"/>
                  <a:ea typeface="210 옴니고딕OTF 020" panose="02020503020101020101" pitchFamily="18" charset="-127"/>
                </a:rPr>
                <a:t>143</a:t>
              </a:r>
              <a:r>
                <a:rPr lang="ko-KR" altLang="en-US" sz="1100" dirty="0">
                  <a:latin typeface="210 옴니고딕OTF 020" panose="02020503020101020101" pitchFamily="18" charset="-127"/>
                  <a:ea typeface="210 옴니고딕OTF 020" panose="02020503020101020101" pitchFamily="18" charset="-127"/>
                </a:rPr>
                <a:t>개</a:t>
              </a:r>
              <a:endParaRPr lang="en-US" altLang="ko-KR" sz="1100" dirty="0">
                <a:latin typeface="210 옴니고딕OTF 020" panose="02020503020101020101" pitchFamily="18" charset="-127"/>
                <a:ea typeface="210 옴니고딕OTF 020" panose="02020503020101020101" pitchFamily="18" charset="-127"/>
              </a:endParaRPr>
            </a:p>
            <a:p>
              <a:r>
                <a:rPr lang="en-US" altLang="ko-KR" sz="900" dirty="0">
                  <a:latin typeface="210 옴니고딕OTF 020" panose="02020503020101020101" pitchFamily="18" charset="-127"/>
                  <a:ea typeface="210 옴니고딕OTF 020" panose="02020503020101020101" pitchFamily="18" charset="-127"/>
                </a:rPr>
                <a:t>(</a:t>
              </a:r>
              <a:r>
                <a:rPr lang="ko-KR" altLang="en-US" sz="900" dirty="0">
                  <a:latin typeface="210 옴니고딕OTF 020" panose="02020503020101020101" pitchFamily="18" charset="-127"/>
                  <a:ea typeface="210 옴니고딕OTF 020" panose="02020503020101020101" pitchFamily="18" charset="-127"/>
                </a:rPr>
                <a:t>강남구 지하철역 반경 </a:t>
              </a:r>
              <a:r>
                <a:rPr lang="en-US" altLang="ko-KR" sz="900" dirty="0">
                  <a:latin typeface="210 옴니고딕OTF 020" panose="02020503020101020101" pitchFamily="18" charset="-127"/>
                  <a:ea typeface="210 옴니고딕OTF 020" panose="02020503020101020101" pitchFamily="18" charset="-127"/>
                </a:rPr>
                <a:t>300m)</a:t>
              </a:r>
            </a:p>
            <a:p>
              <a:endParaRPr lang="en-US" altLang="ko-KR" sz="1100" dirty="0">
                <a:latin typeface="210 옴니고딕OTF 020" panose="02020503020101020101" pitchFamily="18" charset="-127"/>
                <a:ea typeface="210 옴니고딕OTF 020" panose="02020503020101020101" pitchFamily="18" charset="-127"/>
              </a:endParaRPr>
            </a:p>
            <a:p>
              <a:r>
                <a:rPr lang="ko-KR" altLang="en-US" sz="1100" dirty="0">
                  <a:latin typeface="210 옴니고딕OTF 020" panose="02020503020101020101" pitchFamily="18" charset="-127"/>
                  <a:ea typeface="210 옴니고딕OTF 020" panose="02020503020101020101" pitchFamily="18" charset="-127"/>
                </a:rPr>
                <a:t>송파구 지하철역 </a:t>
              </a:r>
              <a:r>
                <a:rPr lang="en-US" altLang="ko-KR" sz="1100" dirty="0">
                  <a:latin typeface="210 옴니고딕OTF 020" panose="02020503020101020101" pitchFamily="18" charset="-127"/>
                  <a:ea typeface="210 옴니고딕OTF 020" panose="02020503020101020101" pitchFamily="18" charset="-127"/>
                </a:rPr>
                <a:t>29</a:t>
              </a:r>
              <a:r>
                <a:rPr lang="ko-KR" altLang="en-US" sz="1100" dirty="0">
                  <a:latin typeface="210 옴니고딕OTF 020" panose="02020503020101020101" pitchFamily="18" charset="-127"/>
                  <a:ea typeface="210 옴니고딕OTF 020" panose="02020503020101020101" pitchFamily="18" charset="-127"/>
                </a:rPr>
                <a:t>개</a:t>
              </a:r>
              <a:endParaRPr lang="en-US" altLang="ko-KR" sz="1100" dirty="0">
                <a:latin typeface="210 옴니고딕OTF 020" panose="02020503020101020101" pitchFamily="18" charset="-127"/>
                <a:ea typeface="210 옴니고딕OTF 020" panose="02020503020101020101" pitchFamily="18" charset="-127"/>
              </a:endParaRPr>
            </a:p>
            <a:p>
              <a:r>
                <a:rPr lang="ko-KR" altLang="en-US" sz="1100" dirty="0">
                  <a:latin typeface="210 옴니고딕OTF 020" panose="02020503020101020101" pitchFamily="18" charset="-127"/>
                  <a:ea typeface="210 옴니고딕OTF 020" panose="02020503020101020101" pitchFamily="18" charset="-127"/>
                </a:rPr>
                <a:t>송파구 자동심장충격기 </a:t>
              </a:r>
              <a:r>
                <a:rPr lang="en-US" altLang="ko-KR" sz="1100" dirty="0">
                  <a:latin typeface="210 옴니고딕OTF 020" panose="02020503020101020101" pitchFamily="18" charset="-127"/>
                  <a:ea typeface="210 옴니고딕OTF 020" panose="02020503020101020101" pitchFamily="18" charset="-127"/>
                </a:rPr>
                <a:t>79</a:t>
              </a:r>
              <a:r>
                <a:rPr lang="ko-KR" altLang="en-US" sz="1100" dirty="0">
                  <a:latin typeface="210 옴니고딕OTF 020" panose="02020503020101020101" pitchFamily="18" charset="-127"/>
                  <a:ea typeface="210 옴니고딕OTF 020" panose="02020503020101020101" pitchFamily="18" charset="-127"/>
                </a:rPr>
                <a:t>개</a:t>
              </a:r>
              <a:endParaRPr lang="en-US" altLang="ko-KR" sz="1100" dirty="0">
                <a:latin typeface="210 옴니고딕OTF 020" panose="02020503020101020101" pitchFamily="18" charset="-127"/>
                <a:ea typeface="210 옴니고딕OTF 020" panose="02020503020101020101" pitchFamily="18" charset="-127"/>
              </a:endParaRPr>
            </a:p>
            <a:p>
              <a:r>
                <a:rPr lang="en-US" altLang="ko-KR" sz="900" dirty="0">
                  <a:latin typeface="210 옴니고딕OTF 020" panose="02020503020101020101" pitchFamily="18" charset="-127"/>
                  <a:ea typeface="210 옴니고딕OTF 020" panose="02020503020101020101" pitchFamily="18" charset="-127"/>
                </a:rPr>
                <a:t>(</a:t>
              </a:r>
              <a:r>
                <a:rPr lang="ko-KR" altLang="en-US" sz="900" dirty="0">
                  <a:latin typeface="210 옴니고딕OTF 020" panose="02020503020101020101" pitchFamily="18" charset="-127"/>
                  <a:ea typeface="210 옴니고딕OTF 020" panose="02020503020101020101" pitchFamily="18" charset="-127"/>
                </a:rPr>
                <a:t>송파구 지하철역 반경 </a:t>
              </a:r>
              <a:r>
                <a:rPr lang="en-US" altLang="ko-KR" sz="900" dirty="0">
                  <a:latin typeface="210 옴니고딕OTF 020" panose="02020503020101020101" pitchFamily="18" charset="-127"/>
                  <a:ea typeface="210 옴니고딕OTF 020" panose="02020503020101020101" pitchFamily="18" charset="-127"/>
                </a:rPr>
                <a:t>300m)</a:t>
              </a:r>
            </a:p>
            <a:p>
              <a:endParaRPr lang="ko-KR" altLang="en-US" sz="1100" dirty="0">
                <a:latin typeface="210 옴니고딕OTF 020" panose="02020503020101020101" pitchFamily="18" charset="-127"/>
                <a:ea typeface="210 옴니고딕OTF 020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240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4B80B7-2D47-752A-ADB2-42D1E0E6C17C}"/>
              </a:ext>
            </a:extLst>
          </p:cNvPr>
          <p:cNvSpPr/>
          <p:nvPr/>
        </p:nvSpPr>
        <p:spPr>
          <a:xfrm>
            <a:off x="227031" y="1979404"/>
            <a:ext cx="4536621" cy="381000"/>
          </a:xfrm>
          <a:prstGeom prst="roundRect">
            <a:avLst>
              <a:gd name="adj" fmla="val 50000"/>
            </a:avLst>
          </a:prstGeom>
          <a:solidFill>
            <a:srgbClr val="8AAF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BD7501-A8B1-397D-E4F7-D5E914CC13FA}"/>
              </a:ext>
            </a:extLst>
          </p:cNvPr>
          <p:cNvSpPr/>
          <p:nvPr/>
        </p:nvSpPr>
        <p:spPr>
          <a:xfrm>
            <a:off x="0" y="1"/>
            <a:ext cx="12192000" cy="812799"/>
          </a:xfrm>
          <a:prstGeom prst="rect">
            <a:avLst/>
          </a:prstGeom>
          <a:solidFill>
            <a:schemeClr val="tx2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61ED27-F68D-1337-28EF-5A8A355B99DD}"/>
              </a:ext>
            </a:extLst>
          </p:cNvPr>
          <p:cNvSpPr txBox="1"/>
          <p:nvPr/>
        </p:nvSpPr>
        <p:spPr>
          <a:xfrm>
            <a:off x="9921828" y="0"/>
            <a:ext cx="227017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문제해결 빅데이터 활용 프로젝트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지하철역 반경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300m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자동심장충격기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(AED)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실태분석</a:t>
            </a:r>
            <a:endParaRPr kumimoji="0" lang="en-US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-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서울특별시 자치구 중심으로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-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D3A7D-399E-83A1-E32C-72D553BFF4D2}"/>
              </a:ext>
            </a:extLst>
          </p:cNvPr>
          <p:cNvSpPr txBox="1"/>
          <p:nvPr/>
        </p:nvSpPr>
        <p:spPr>
          <a:xfrm>
            <a:off x="225168" y="220509"/>
            <a:ext cx="6333785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67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+mn-cs"/>
              </a:rPr>
              <a:t>수행 절차 및 방법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+mn-cs"/>
              </a:rPr>
              <a:t>– 04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+mn-cs"/>
              </a:rPr>
              <a:t>급성심정지환자 데이터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+mn-cs"/>
              </a:rPr>
              <a:t>(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+mn-cs"/>
              </a:rPr>
              <a:t>질병관리청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+mn-cs"/>
              </a:rPr>
              <a:t>)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+mn-cs"/>
              </a:rPr>
              <a:t>2018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+mn-cs"/>
              </a:rPr>
              <a:t>년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+mn-cs"/>
              </a:rPr>
              <a:t>~2020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+mn-cs"/>
              </a:rPr>
              <a:t>년</a:t>
            </a:r>
            <a:endParaRPr kumimoji="0" lang="ko-KR" altLang="en-US" sz="1667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BC3E5E-C92C-B56A-F043-EE4C326E47DA}"/>
              </a:ext>
            </a:extLst>
          </p:cNvPr>
          <p:cNvSpPr txBox="1"/>
          <p:nvPr/>
        </p:nvSpPr>
        <p:spPr>
          <a:xfrm>
            <a:off x="1494105" y="2039099"/>
            <a:ext cx="20281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YEAR : </a:t>
            </a:r>
            <a:r>
              <a:rPr lang="ko-KR" altLang="en-US" sz="1100" dirty="0">
                <a:solidFill>
                  <a:prstClr val="black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급성심정지 발생 연도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sp>
        <p:nvSpPr>
          <p:cNvPr id="4" name="object 151">
            <a:extLst>
              <a:ext uri="{FF2B5EF4-FFF2-40B4-BE49-F238E27FC236}">
                <a16:creationId xmlns:a16="http://schemas.microsoft.com/office/drawing/2014/main" id="{F814112F-0A91-BFE7-A946-337118E524C7}"/>
              </a:ext>
            </a:extLst>
          </p:cNvPr>
          <p:cNvSpPr/>
          <p:nvPr/>
        </p:nvSpPr>
        <p:spPr>
          <a:xfrm>
            <a:off x="801805" y="1518513"/>
            <a:ext cx="242570" cy="243840"/>
          </a:xfrm>
          <a:custGeom>
            <a:avLst/>
            <a:gdLst/>
            <a:ahLst/>
            <a:cxnLst/>
            <a:rect l="l" t="t" r="r" b="b"/>
            <a:pathLst>
              <a:path w="242569" h="243839">
                <a:moveTo>
                  <a:pt x="242337" y="243397"/>
                </a:moveTo>
                <a:lnTo>
                  <a:pt x="0" y="243397"/>
                </a:lnTo>
                <a:lnTo>
                  <a:pt x="0" y="0"/>
                </a:lnTo>
                <a:lnTo>
                  <a:pt x="242337" y="0"/>
                </a:lnTo>
                <a:lnTo>
                  <a:pt x="242337" y="243397"/>
                </a:lnTo>
                <a:close/>
              </a:path>
            </a:pathLst>
          </a:custGeom>
          <a:solidFill>
            <a:srgbClr val="5C82F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5" name="object 152">
            <a:extLst>
              <a:ext uri="{FF2B5EF4-FFF2-40B4-BE49-F238E27FC236}">
                <a16:creationId xmlns:a16="http://schemas.microsoft.com/office/drawing/2014/main" id="{9ED856B0-0708-CD90-665B-C5D225227E68}"/>
              </a:ext>
            </a:extLst>
          </p:cNvPr>
          <p:cNvSpPr/>
          <p:nvPr/>
        </p:nvSpPr>
        <p:spPr>
          <a:xfrm>
            <a:off x="756402" y="1401673"/>
            <a:ext cx="353695" cy="381000"/>
          </a:xfrm>
          <a:custGeom>
            <a:avLst/>
            <a:gdLst/>
            <a:ahLst/>
            <a:cxnLst/>
            <a:rect l="l" t="t" r="r" b="b"/>
            <a:pathLst>
              <a:path w="353694" h="381000">
                <a:moveTo>
                  <a:pt x="287398" y="110002"/>
                </a:moveTo>
                <a:lnTo>
                  <a:pt x="254279" y="110002"/>
                </a:lnTo>
                <a:lnTo>
                  <a:pt x="331720" y="1419"/>
                </a:lnTo>
                <a:lnTo>
                  <a:pt x="340134" y="0"/>
                </a:lnTo>
                <a:lnTo>
                  <a:pt x="352211" y="8708"/>
                </a:lnTo>
                <a:lnTo>
                  <a:pt x="353611" y="17159"/>
                </a:lnTo>
                <a:lnTo>
                  <a:pt x="287398" y="110002"/>
                </a:lnTo>
                <a:close/>
              </a:path>
              <a:path w="353694" h="381000">
                <a:moveTo>
                  <a:pt x="283845" y="380444"/>
                </a:moveTo>
                <a:lnTo>
                  <a:pt x="26616" y="380444"/>
                </a:lnTo>
                <a:lnTo>
                  <a:pt x="20598" y="374399"/>
                </a:lnTo>
                <a:lnTo>
                  <a:pt x="20598" y="121861"/>
                </a:lnTo>
                <a:lnTo>
                  <a:pt x="21002" y="120306"/>
                </a:lnTo>
                <a:lnTo>
                  <a:pt x="21554" y="118832"/>
                </a:lnTo>
                <a:lnTo>
                  <a:pt x="0" y="90489"/>
                </a:lnTo>
                <a:lnTo>
                  <a:pt x="1130" y="82011"/>
                </a:lnTo>
                <a:lnTo>
                  <a:pt x="12951" y="72924"/>
                </a:lnTo>
                <a:lnTo>
                  <a:pt x="21406" y="74087"/>
                </a:lnTo>
                <a:lnTo>
                  <a:pt x="48709" y="110002"/>
                </a:lnTo>
                <a:lnTo>
                  <a:pt x="287398" y="110002"/>
                </a:lnTo>
                <a:lnTo>
                  <a:pt x="285016" y="113342"/>
                </a:lnTo>
                <a:lnTo>
                  <a:pt x="287910" y="115830"/>
                </a:lnTo>
                <a:lnTo>
                  <a:pt x="289863" y="119386"/>
                </a:lnTo>
                <a:lnTo>
                  <a:pt x="289863" y="137046"/>
                </a:lnTo>
                <a:lnTo>
                  <a:pt x="69281" y="137046"/>
                </a:lnTo>
                <a:lnTo>
                  <a:pt x="81421" y="153016"/>
                </a:lnTo>
                <a:lnTo>
                  <a:pt x="47525" y="153016"/>
                </a:lnTo>
                <a:lnTo>
                  <a:pt x="47525" y="353400"/>
                </a:lnTo>
                <a:lnTo>
                  <a:pt x="289863" y="353400"/>
                </a:lnTo>
                <a:lnTo>
                  <a:pt x="289863" y="374399"/>
                </a:lnTo>
                <a:lnTo>
                  <a:pt x="283845" y="380444"/>
                </a:lnTo>
                <a:close/>
              </a:path>
              <a:path w="353694" h="381000">
                <a:moveTo>
                  <a:pt x="187922" y="249523"/>
                </a:moveTo>
                <a:lnTo>
                  <a:pt x="154786" y="249523"/>
                </a:lnTo>
                <a:lnTo>
                  <a:pt x="234987" y="137046"/>
                </a:lnTo>
                <a:lnTo>
                  <a:pt x="289863" y="137046"/>
                </a:lnTo>
                <a:lnTo>
                  <a:pt x="289863" y="144307"/>
                </a:lnTo>
                <a:lnTo>
                  <a:pt x="262936" y="144307"/>
                </a:lnTo>
                <a:lnTo>
                  <a:pt x="187922" y="249523"/>
                </a:lnTo>
                <a:close/>
              </a:path>
              <a:path w="353694" h="381000">
                <a:moveTo>
                  <a:pt x="289863" y="353400"/>
                </a:moveTo>
                <a:lnTo>
                  <a:pt x="262936" y="353400"/>
                </a:lnTo>
                <a:lnTo>
                  <a:pt x="262936" y="144307"/>
                </a:lnTo>
                <a:lnTo>
                  <a:pt x="289863" y="144307"/>
                </a:lnTo>
                <a:lnTo>
                  <a:pt x="289863" y="353400"/>
                </a:lnTo>
                <a:close/>
              </a:path>
              <a:path w="353694" h="381000">
                <a:moveTo>
                  <a:pt x="155352" y="285789"/>
                </a:moveTo>
                <a:lnTo>
                  <a:pt x="150936" y="285789"/>
                </a:lnTo>
                <a:lnTo>
                  <a:pt x="146977" y="283842"/>
                </a:lnTo>
                <a:lnTo>
                  <a:pt x="47525" y="153016"/>
                </a:lnTo>
                <a:lnTo>
                  <a:pt x="81421" y="153016"/>
                </a:lnTo>
                <a:lnTo>
                  <a:pt x="154786" y="249523"/>
                </a:lnTo>
                <a:lnTo>
                  <a:pt x="187922" y="249523"/>
                </a:lnTo>
                <a:lnTo>
                  <a:pt x="163591" y="283625"/>
                </a:lnTo>
                <a:lnTo>
                  <a:pt x="159606" y="285721"/>
                </a:lnTo>
                <a:lnTo>
                  <a:pt x="155352" y="2857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E6AA89-5B7F-AD97-67A1-0F9FAEE24DBE}"/>
              </a:ext>
            </a:extLst>
          </p:cNvPr>
          <p:cNvSpPr txBox="1"/>
          <p:nvPr/>
        </p:nvSpPr>
        <p:spPr>
          <a:xfrm>
            <a:off x="1156833" y="1515427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사용한 변수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 030" panose="02020603020101020101" pitchFamily="18" charset="-127"/>
              <a:ea typeface="210 옴니고딕 030" panose="02020603020101020101" pitchFamily="18" charset="-127"/>
              <a:cs typeface="+mn-cs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4E6E58A-FB04-E7B4-E925-D0476AB58D9B}"/>
              </a:ext>
            </a:extLst>
          </p:cNvPr>
          <p:cNvSpPr/>
          <p:nvPr/>
        </p:nvSpPr>
        <p:spPr>
          <a:xfrm>
            <a:off x="227031" y="2481719"/>
            <a:ext cx="4536621" cy="381000"/>
          </a:xfrm>
          <a:prstGeom prst="roundRect">
            <a:avLst>
              <a:gd name="adj" fmla="val 50000"/>
            </a:avLst>
          </a:prstGeom>
          <a:solidFill>
            <a:srgbClr val="8AAF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D7FEBA-D48D-C3AB-90A7-51972DCBB4E8}"/>
              </a:ext>
            </a:extLst>
          </p:cNvPr>
          <p:cNvSpPr txBox="1"/>
          <p:nvPr/>
        </p:nvSpPr>
        <p:spPr>
          <a:xfrm>
            <a:off x="1978215" y="2934129"/>
            <a:ext cx="6543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1 : </a:t>
            </a:r>
            <a:r>
              <a:rPr lang="ko-KR" altLang="en-US" sz="1100" dirty="0">
                <a:solidFill>
                  <a:prstClr val="black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남자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654ACC-F405-FB77-8778-03EAD182BB5E}"/>
              </a:ext>
            </a:extLst>
          </p:cNvPr>
          <p:cNvSpPr txBox="1"/>
          <p:nvPr/>
        </p:nvSpPr>
        <p:spPr>
          <a:xfrm>
            <a:off x="1978215" y="3175857"/>
            <a:ext cx="679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2 </a:t>
            </a:r>
            <a:r>
              <a:rPr lang="en-US" altLang="ko-KR" sz="1100">
                <a:solidFill>
                  <a:prstClr val="black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: </a:t>
            </a:r>
            <a:r>
              <a:rPr lang="ko-KR" altLang="en-US" sz="1100" dirty="0">
                <a:solidFill>
                  <a:prstClr val="black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여자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421239-AEA5-B1EB-9D5D-855673A70D36}"/>
              </a:ext>
            </a:extLst>
          </p:cNvPr>
          <p:cNvSpPr txBox="1"/>
          <p:nvPr/>
        </p:nvSpPr>
        <p:spPr>
          <a:xfrm>
            <a:off x="1978215" y="2534270"/>
            <a:ext cx="10599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H_SEX : </a:t>
            </a:r>
            <a:r>
              <a:rPr lang="ko-KR" altLang="en-US" sz="1100" dirty="0">
                <a:solidFill>
                  <a:prstClr val="black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성별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FEB6F35-32E1-8BC5-5357-BF0E5F86C09C}"/>
              </a:ext>
            </a:extLst>
          </p:cNvPr>
          <p:cNvSpPr/>
          <p:nvPr/>
        </p:nvSpPr>
        <p:spPr>
          <a:xfrm>
            <a:off x="227031" y="3508877"/>
            <a:ext cx="4536621" cy="381000"/>
          </a:xfrm>
          <a:prstGeom prst="roundRect">
            <a:avLst>
              <a:gd name="adj" fmla="val 50000"/>
            </a:avLst>
          </a:prstGeom>
          <a:solidFill>
            <a:srgbClr val="8AAF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B4A5D1-15D3-2AC4-5875-ECFA1A579D56}"/>
              </a:ext>
            </a:extLst>
          </p:cNvPr>
          <p:cNvSpPr txBox="1"/>
          <p:nvPr/>
        </p:nvSpPr>
        <p:spPr>
          <a:xfrm>
            <a:off x="1773836" y="3561428"/>
            <a:ext cx="1468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AGE : </a:t>
            </a:r>
            <a:r>
              <a:rPr lang="ko-KR" altLang="en-US" sz="1100" dirty="0">
                <a:solidFill>
                  <a:prstClr val="black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연령</a:t>
            </a:r>
            <a:r>
              <a:rPr lang="en-US" altLang="ko-KR" sz="1100" dirty="0">
                <a:solidFill>
                  <a:prstClr val="black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(</a:t>
            </a:r>
            <a:r>
              <a:rPr lang="ko-KR" altLang="en-US" sz="1100" dirty="0">
                <a:solidFill>
                  <a:prstClr val="black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만 나이</a:t>
            </a:r>
            <a:r>
              <a:rPr lang="en-US" altLang="ko-KR" sz="1100" dirty="0">
                <a:solidFill>
                  <a:prstClr val="black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)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252CCB4-3D8F-28F3-836B-220CFFF0D41B}"/>
              </a:ext>
            </a:extLst>
          </p:cNvPr>
          <p:cNvSpPr/>
          <p:nvPr/>
        </p:nvSpPr>
        <p:spPr>
          <a:xfrm>
            <a:off x="227031" y="4012515"/>
            <a:ext cx="4536621" cy="381000"/>
          </a:xfrm>
          <a:prstGeom prst="roundRect">
            <a:avLst>
              <a:gd name="adj" fmla="val 50000"/>
            </a:avLst>
          </a:prstGeom>
          <a:solidFill>
            <a:srgbClr val="8AAF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5DE7FA-C841-05FB-3238-C590360AB8AA}"/>
              </a:ext>
            </a:extLst>
          </p:cNvPr>
          <p:cNvSpPr txBox="1"/>
          <p:nvPr/>
        </p:nvSpPr>
        <p:spPr>
          <a:xfrm>
            <a:off x="1149474" y="4072210"/>
            <a:ext cx="27174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F_HAPP_ADD_CITY : </a:t>
            </a:r>
            <a:r>
              <a:rPr lang="ko-KR" altLang="en-US" sz="1100" dirty="0">
                <a:solidFill>
                  <a:prstClr val="black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환자발생지</a:t>
            </a:r>
            <a:r>
              <a:rPr lang="en-US" altLang="ko-KR" sz="1100" dirty="0">
                <a:solidFill>
                  <a:prstClr val="black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_</a:t>
            </a:r>
            <a:r>
              <a:rPr lang="ko-KR" altLang="en-US" sz="1100" dirty="0">
                <a:solidFill>
                  <a:prstClr val="black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시도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3117FA6A-D8ED-8EBD-54A7-76920998E116}"/>
              </a:ext>
            </a:extLst>
          </p:cNvPr>
          <p:cNvSpPr/>
          <p:nvPr/>
        </p:nvSpPr>
        <p:spPr>
          <a:xfrm>
            <a:off x="227031" y="4517006"/>
            <a:ext cx="4536621" cy="381000"/>
          </a:xfrm>
          <a:prstGeom prst="roundRect">
            <a:avLst>
              <a:gd name="adj" fmla="val 50000"/>
            </a:avLst>
          </a:prstGeom>
          <a:solidFill>
            <a:srgbClr val="8AAF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0B0005-B21A-AB90-3140-002EFD7C1C47}"/>
              </a:ext>
            </a:extLst>
          </p:cNvPr>
          <p:cNvSpPr txBox="1"/>
          <p:nvPr/>
        </p:nvSpPr>
        <p:spPr>
          <a:xfrm>
            <a:off x="1083750" y="4576701"/>
            <a:ext cx="28488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F_HAPP_ADD_DIST : </a:t>
            </a:r>
            <a:r>
              <a:rPr lang="ko-KR" altLang="en-US" sz="1100" dirty="0">
                <a:solidFill>
                  <a:prstClr val="black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환자발생지</a:t>
            </a:r>
            <a:r>
              <a:rPr lang="en-US" altLang="ko-KR" sz="1100" dirty="0">
                <a:solidFill>
                  <a:prstClr val="black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_</a:t>
            </a:r>
            <a:r>
              <a:rPr lang="ko-KR" altLang="en-US" sz="1100" dirty="0" err="1">
                <a:solidFill>
                  <a:prstClr val="black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시군구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503CDB7-4CFF-5544-3384-007A4C7B782A}"/>
              </a:ext>
            </a:extLst>
          </p:cNvPr>
          <p:cNvSpPr/>
          <p:nvPr/>
        </p:nvSpPr>
        <p:spPr>
          <a:xfrm>
            <a:off x="227031" y="5021497"/>
            <a:ext cx="4536621" cy="381000"/>
          </a:xfrm>
          <a:prstGeom prst="roundRect">
            <a:avLst>
              <a:gd name="adj" fmla="val 50000"/>
            </a:avLst>
          </a:prstGeom>
          <a:solidFill>
            <a:srgbClr val="8AAF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E20F084-1859-8F98-C465-0DB9405F8CEA}"/>
              </a:ext>
            </a:extLst>
          </p:cNvPr>
          <p:cNvSpPr txBox="1"/>
          <p:nvPr/>
        </p:nvSpPr>
        <p:spPr>
          <a:xfrm>
            <a:off x="611667" y="5081192"/>
            <a:ext cx="37930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BYSTANDER_CPR_ELSE : </a:t>
            </a:r>
            <a:r>
              <a:rPr lang="ko-KR" altLang="en-US" sz="1100" dirty="0">
                <a:solidFill>
                  <a:prstClr val="black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일반인 심폐소생술 시행종류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7B90711-7695-CC8B-89E3-2D0F8A8F0F27}"/>
              </a:ext>
            </a:extLst>
          </p:cNvPr>
          <p:cNvSpPr txBox="1"/>
          <p:nvPr/>
        </p:nvSpPr>
        <p:spPr>
          <a:xfrm>
            <a:off x="1978215" y="5513418"/>
            <a:ext cx="1428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1 : </a:t>
            </a:r>
            <a:r>
              <a:rPr lang="ko-KR" altLang="en-US" sz="1100" dirty="0">
                <a:solidFill>
                  <a:prstClr val="black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심폐소생술</a:t>
            </a:r>
            <a:r>
              <a:rPr lang="en-US" altLang="ko-KR" sz="1100" dirty="0">
                <a:solidFill>
                  <a:prstClr val="black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(CPR)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654BE86-238C-DF1A-DB1D-9FAF325BE469}"/>
              </a:ext>
            </a:extLst>
          </p:cNvPr>
          <p:cNvSpPr txBox="1"/>
          <p:nvPr/>
        </p:nvSpPr>
        <p:spPr>
          <a:xfrm>
            <a:off x="1978215" y="5755146"/>
            <a:ext cx="17379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2 : </a:t>
            </a:r>
            <a:r>
              <a:rPr lang="ko-KR" altLang="en-US" sz="1100" dirty="0">
                <a:solidFill>
                  <a:prstClr val="black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자동심장충격기</a:t>
            </a:r>
            <a:r>
              <a:rPr lang="en-US" altLang="ko-KR" sz="1100" dirty="0">
                <a:solidFill>
                  <a:prstClr val="black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(AED)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D7A9AD8-83F1-CB99-3C6F-44E996D8E7F8}"/>
              </a:ext>
            </a:extLst>
          </p:cNvPr>
          <p:cNvSpPr txBox="1"/>
          <p:nvPr/>
        </p:nvSpPr>
        <p:spPr>
          <a:xfrm>
            <a:off x="1978215" y="5996874"/>
            <a:ext cx="10422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3 : CPR+AED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C583FFF5-EB08-CC8E-47D4-09AE6706E9FA}"/>
              </a:ext>
            </a:extLst>
          </p:cNvPr>
          <p:cNvSpPr/>
          <p:nvPr/>
        </p:nvSpPr>
        <p:spPr>
          <a:xfrm>
            <a:off x="4993692" y="1979404"/>
            <a:ext cx="4536621" cy="381000"/>
          </a:xfrm>
          <a:prstGeom prst="roundRect">
            <a:avLst>
              <a:gd name="adj" fmla="val 50000"/>
            </a:avLst>
          </a:prstGeom>
          <a:solidFill>
            <a:srgbClr val="8AAF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F9D7828-9DC7-681C-CE14-723EF022C20C}"/>
              </a:ext>
            </a:extLst>
          </p:cNvPr>
          <p:cNvSpPr txBox="1"/>
          <p:nvPr/>
        </p:nvSpPr>
        <p:spPr>
          <a:xfrm>
            <a:off x="5810328" y="2039099"/>
            <a:ext cx="29290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H_PLACE_PUBLIC : </a:t>
            </a:r>
            <a:r>
              <a:rPr lang="ko-KR" altLang="en-US" sz="1100" dirty="0">
                <a:solidFill>
                  <a:prstClr val="black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급성심정지 발생 장소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A35C8C97-67EE-D0BB-06CD-4E37D089285B}"/>
              </a:ext>
            </a:extLst>
          </p:cNvPr>
          <p:cNvSpPr/>
          <p:nvPr/>
        </p:nvSpPr>
        <p:spPr>
          <a:xfrm>
            <a:off x="4993692" y="3508877"/>
            <a:ext cx="4536621" cy="381000"/>
          </a:xfrm>
          <a:prstGeom prst="roundRect">
            <a:avLst>
              <a:gd name="adj" fmla="val 50000"/>
            </a:avLst>
          </a:prstGeom>
          <a:solidFill>
            <a:srgbClr val="8AAF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1AD0AD2-A039-0D9C-D33D-A7C856F59F31}"/>
              </a:ext>
            </a:extLst>
          </p:cNvPr>
          <p:cNvSpPr txBox="1"/>
          <p:nvPr/>
        </p:nvSpPr>
        <p:spPr>
          <a:xfrm>
            <a:off x="6184634" y="3561428"/>
            <a:ext cx="21804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ER_RESULT : </a:t>
            </a:r>
            <a:r>
              <a:rPr lang="ko-KR" altLang="en-US" sz="1100" dirty="0">
                <a:solidFill>
                  <a:prstClr val="black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응급실 진료결과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F92D7896-3BB5-2E25-9A0A-9C154372D68A}"/>
              </a:ext>
            </a:extLst>
          </p:cNvPr>
          <p:cNvSpPr/>
          <p:nvPr/>
        </p:nvSpPr>
        <p:spPr>
          <a:xfrm>
            <a:off x="4993692" y="4012515"/>
            <a:ext cx="4536621" cy="381000"/>
          </a:xfrm>
          <a:prstGeom prst="roundRect">
            <a:avLst>
              <a:gd name="adj" fmla="val 50000"/>
            </a:avLst>
          </a:prstGeom>
          <a:solidFill>
            <a:srgbClr val="8AAF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81F67C4-BF81-D92D-519C-6177CE4D1BD1}"/>
              </a:ext>
            </a:extLst>
          </p:cNvPr>
          <p:cNvSpPr txBox="1"/>
          <p:nvPr/>
        </p:nvSpPr>
        <p:spPr>
          <a:xfrm>
            <a:off x="6231932" y="4072210"/>
            <a:ext cx="20858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ADM_RESULT : </a:t>
            </a:r>
            <a:r>
              <a:rPr lang="ko-KR" altLang="en-US" sz="1100" dirty="0">
                <a:solidFill>
                  <a:prstClr val="black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입원 후 결과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2380A848-672E-2139-CD2E-95A6E130D6E4}"/>
              </a:ext>
            </a:extLst>
          </p:cNvPr>
          <p:cNvSpPr/>
          <p:nvPr/>
        </p:nvSpPr>
        <p:spPr>
          <a:xfrm>
            <a:off x="4993692" y="4517006"/>
            <a:ext cx="4536621" cy="381000"/>
          </a:xfrm>
          <a:prstGeom prst="roundRect">
            <a:avLst>
              <a:gd name="adj" fmla="val 50000"/>
            </a:avLst>
          </a:prstGeom>
          <a:solidFill>
            <a:srgbClr val="8AAF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69422F0-0535-19A2-5E3A-0FE36A7DC96F}"/>
              </a:ext>
            </a:extLst>
          </p:cNvPr>
          <p:cNvSpPr txBox="1"/>
          <p:nvPr/>
        </p:nvSpPr>
        <p:spPr>
          <a:xfrm>
            <a:off x="5614776" y="4576701"/>
            <a:ext cx="33201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H2_ER_RESULT : 2</a:t>
            </a:r>
            <a:r>
              <a:rPr lang="ko-KR" altLang="en-US" sz="1100" dirty="0">
                <a:solidFill>
                  <a:prstClr val="black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차 이송병원 응급실 진료결과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2A9BF0E6-7B40-A1E1-F32F-78BBCC2FADF8}"/>
              </a:ext>
            </a:extLst>
          </p:cNvPr>
          <p:cNvSpPr/>
          <p:nvPr/>
        </p:nvSpPr>
        <p:spPr>
          <a:xfrm>
            <a:off x="4993692" y="5021497"/>
            <a:ext cx="4536621" cy="381000"/>
          </a:xfrm>
          <a:prstGeom prst="roundRect">
            <a:avLst>
              <a:gd name="adj" fmla="val 50000"/>
            </a:avLst>
          </a:prstGeom>
          <a:solidFill>
            <a:srgbClr val="8AAF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5A915D8-0776-C71A-0EEC-A2DA466542F2}"/>
              </a:ext>
            </a:extLst>
          </p:cNvPr>
          <p:cNvSpPr txBox="1"/>
          <p:nvPr/>
        </p:nvSpPr>
        <p:spPr>
          <a:xfrm>
            <a:off x="5662060" y="5081192"/>
            <a:ext cx="32255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H2_ADM_RESULT : 2</a:t>
            </a:r>
            <a:r>
              <a:rPr lang="ko-KR" altLang="en-US" sz="1100" dirty="0">
                <a:solidFill>
                  <a:prstClr val="black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차 이송병원 입원 후 결과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558EF86-4EB1-955E-9EE7-DB71FF65807C}"/>
              </a:ext>
            </a:extLst>
          </p:cNvPr>
          <p:cNvSpPr txBox="1"/>
          <p:nvPr/>
        </p:nvSpPr>
        <p:spPr>
          <a:xfrm>
            <a:off x="6744876" y="2391748"/>
            <a:ext cx="9172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1 : </a:t>
            </a:r>
            <a:r>
              <a:rPr lang="ko-KR" altLang="en-US" sz="1100" dirty="0">
                <a:solidFill>
                  <a:prstClr val="black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공공장소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88E7C12-BE96-007E-59EA-14883B184381}"/>
              </a:ext>
            </a:extLst>
          </p:cNvPr>
          <p:cNvSpPr txBox="1"/>
          <p:nvPr/>
        </p:nvSpPr>
        <p:spPr>
          <a:xfrm>
            <a:off x="6744876" y="2633476"/>
            <a:ext cx="1075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2 : </a:t>
            </a:r>
            <a:r>
              <a:rPr lang="ko-KR" altLang="en-US" sz="1100" dirty="0">
                <a:solidFill>
                  <a:prstClr val="black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비공공장소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1955776-5F51-1EF4-90B5-4319394FF117}"/>
              </a:ext>
            </a:extLst>
          </p:cNvPr>
          <p:cNvSpPr txBox="1"/>
          <p:nvPr/>
        </p:nvSpPr>
        <p:spPr>
          <a:xfrm>
            <a:off x="6744876" y="2875204"/>
            <a:ext cx="6671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3 : </a:t>
            </a:r>
            <a:r>
              <a:rPr lang="ko-KR" altLang="en-US" sz="1100" dirty="0">
                <a:solidFill>
                  <a:prstClr val="black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기타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A201346-BF4F-FFFD-F1E8-5AF87B69DAB3}"/>
              </a:ext>
            </a:extLst>
          </p:cNvPr>
          <p:cNvSpPr txBox="1"/>
          <p:nvPr/>
        </p:nvSpPr>
        <p:spPr>
          <a:xfrm>
            <a:off x="6744876" y="3114326"/>
            <a:ext cx="6671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4 : </a:t>
            </a:r>
            <a:r>
              <a:rPr lang="ko-KR" altLang="en-US" sz="1100" dirty="0">
                <a:solidFill>
                  <a:prstClr val="black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미상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A8418-BED5-5AC2-CEF7-6A1D653B2764}"/>
              </a:ext>
            </a:extLst>
          </p:cNvPr>
          <p:cNvSpPr txBox="1"/>
          <p:nvPr/>
        </p:nvSpPr>
        <p:spPr>
          <a:xfrm>
            <a:off x="10763092" y="6319275"/>
            <a:ext cx="679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Page 11</a:t>
            </a:r>
          </a:p>
        </p:txBody>
      </p:sp>
    </p:spTree>
    <p:extLst>
      <p:ext uri="{BB962C8B-B14F-4D97-AF65-F5344CB8AC3E}">
        <p14:creationId xmlns:p14="http://schemas.microsoft.com/office/powerpoint/2010/main" val="1265121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BD7501-A8B1-397D-E4F7-D5E914CC13FA}"/>
              </a:ext>
            </a:extLst>
          </p:cNvPr>
          <p:cNvSpPr/>
          <p:nvPr/>
        </p:nvSpPr>
        <p:spPr>
          <a:xfrm>
            <a:off x="0" y="1"/>
            <a:ext cx="12192000" cy="812799"/>
          </a:xfrm>
          <a:prstGeom prst="rect">
            <a:avLst/>
          </a:prstGeom>
          <a:solidFill>
            <a:schemeClr val="tx2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61ED27-F68D-1337-28EF-5A8A355B99DD}"/>
              </a:ext>
            </a:extLst>
          </p:cNvPr>
          <p:cNvSpPr txBox="1"/>
          <p:nvPr/>
        </p:nvSpPr>
        <p:spPr>
          <a:xfrm>
            <a:off x="9921828" y="0"/>
            <a:ext cx="227017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문제해결 빅데이터 활용 프로젝트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지하철역 반경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300m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자동심장충격기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(AED)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실태분석</a:t>
            </a:r>
            <a:endParaRPr kumimoji="0" lang="en-US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-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서울특별시 자치구 중심으로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-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D3A7D-399E-83A1-E32C-72D553BFF4D2}"/>
              </a:ext>
            </a:extLst>
          </p:cNvPr>
          <p:cNvSpPr txBox="1"/>
          <p:nvPr/>
        </p:nvSpPr>
        <p:spPr>
          <a:xfrm>
            <a:off x="225168" y="220509"/>
            <a:ext cx="4713150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67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+mn-cs"/>
              </a:rPr>
              <a:t>수행 절차 및 방법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+mn-cs"/>
              </a:rPr>
              <a:t>– 04.1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+mn-cs"/>
              </a:rPr>
              <a:t>급성심정지환자 데이터</a:t>
            </a:r>
            <a:r>
              <a:rPr lang="en-US" altLang="ko-KR" sz="1400" kern="0" dirty="0">
                <a:solidFill>
                  <a:sysClr val="windowText" lastClr="00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</a:t>
            </a:r>
            <a:r>
              <a:rPr lang="ko-KR" altLang="en-US" sz="1400" kern="0" dirty="0">
                <a:solidFill>
                  <a:sysClr val="windowText" lastClr="00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분석</a:t>
            </a:r>
            <a:endParaRPr kumimoji="0" lang="ko-KR" altLang="en-US" sz="1667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  <a:cs typeface="+mn-cs"/>
            </a:endParaRPr>
          </a:p>
        </p:txBody>
      </p:sp>
      <p:sp>
        <p:nvSpPr>
          <p:cNvPr id="4" name="object 151">
            <a:extLst>
              <a:ext uri="{FF2B5EF4-FFF2-40B4-BE49-F238E27FC236}">
                <a16:creationId xmlns:a16="http://schemas.microsoft.com/office/drawing/2014/main" id="{F814112F-0A91-BFE7-A946-337118E524C7}"/>
              </a:ext>
            </a:extLst>
          </p:cNvPr>
          <p:cNvSpPr/>
          <p:nvPr/>
        </p:nvSpPr>
        <p:spPr>
          <a:xfrm>
            <a:off x="801805" y="1518513"/>
            <a:ext cx="242570" cy="243840"/>
          </a:xfrm>
          <a:custGeom>
            <a:avLst/>
            <a:gdLst/>
            <a:ahLst/>
            <a:cxnLst/>
            <a:rect l="l" t="t" r="r" b="b"/>
            <a:pathLst>
              <a:path w="242569" h="243839">
                <a:moveTo>
                  <a:pt x="242337" y="243397"/>
                </a:moveTo>
                <a:lnTo>
                  <a:pt x="0" y="243397"/>
                </a:lnTo>
                <a:lnTo>
                  <a:pt x="0" y="0"/>
                </a:lnTo>
                <a:lnTo>
                  <a:pt x="242337" y="0"/>
                </a:lnTo>
                <a:lnTo>
                  <a:pt x="242337" y="243397"/>
                </a:lnTo>
                <a:close/>
              </a:path>
            </a:pathLst>
          </a:custGeom>
          <a:solidFill>
            <a:srgbClr val="5C82F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5" name="object 152">
            <a:extLst>
              <a:ext uri="{FF2B5EF4-FFF2-40B4-BE49-F238E27FC236}">
                <a16:creationId xmlns:a16="http://schemas.microsoft.com/office/drawing/2014/main" id="{9ED856B0-0708-CD90-665B-C5D225227E68}"/>
              </a:ext>
            </a:extLst>
          </p:cNvPr>
          <p:cNvSpPr/>
          <p:nvPr/>
        </p:nvSpPr>
        <p:spPr>
          <a:xfrm>
            <a:off x="756402" y="1401673"/>
            <a:ext cx="353695" cy="381000"/>
          </a:xfrm>
          <a:custGeom>
            <a:avLst/>
            <a:gdLst/>
            <a:ahLst/>
            <a:cxnLst/>
            <a:rect l="l" t="t" r="r" b="b"/>
            <a:pathLst>
              <a:path w="353694" h="381000">
                <a:moveTo>
                  <a:pt x="287398" y="110002"/>
                </a:moveTo>
                <a:lnTo>
                  <a:pt x="254279" y="110002"/>
                </a:lnTo>
                <a:lnTo>
                  <a:pt x="331720" y="1419"/>
                </a:lnTo>
                <a:lnTo>
                  <a:pt x="340134" y="0"/>
                </a:lnTo>
                <a:lnTo>
                  <a:pt x="352211" y="8708"/>
                </a:lnTo>
                <a:lnTo>
                  <a:pt x="353611" y="17159"/>
                </a:lnTo>
                <a:lnTo>
                  <a:pt x="287398" y="110002"/>
                </a:lnTo>
                <a:close/>
              </a:path>
              <a:path w="353694" h="381000">
                <a:moveTo>
                  <a:pt x="283845" y="380444"/>
                </a:moveTo>
                <a:lnTo>
                  <a:pt x="26616" y="380444"/>
                </a:lnTo>
                <a:lnTo>
                  <a:pt x="20598" y="374399"/>
                </a:lnTo>
                <a:lnTo>
                  <a:pt x="20598" y="121861"/>
                </a:lnTo>
                <a:lnTo>
                  <a:pt x="21002" y="120306"/>
                </a:lnTo>
                <a:lnTo>
                  <a:pt x="21554" y="118832"/>
                </a:lnTo>
                <a:lnTo>
                  <a:pt x="0" y="90489"/>
                </a:lnTo>
                <a:lnTo>
                  <a:pt x="1130" y="82011"/>
                </a:lnTo>
                <a:lnTo>
                  <a:pt x="12951" y="72924"/>
                </a:lnTo>
                <a:lnTo>
                  <a:pt x="21406" y="74087"/>
                </a:lnTo>
                <a:lnTo>
                  <a:pt x="48709" y="110002"/>
                </a:lnTo>
                <a:lnTo>
                  <a:pt x="287398" y="110002"/>
                </a:lnTo>
                <a:lnTo>
                  <a:pt x="285016" y="113342"/>
                </a:lnTo>
                <a:lnTo>
                  <a:pt x="287910" y="115830"/>
                </a:lnTo>
                <a:lnTo>
                  <a:pt x="289863" y="119386"/>
                </a:lnTo>
                <a:lnTo>
                  <a:pt x="289863" y="137046"/>
                </a:lnTo>
                <a:lnTo>
                  <a:pt x="69281" y="137046"/>
                </a:lnTo>
                <a:lnTo>
                  <a:pt x="81421" y="153016"/>
                </a:lnTo>
                <a:lnTo>
                  <a:pt x="47525" y="153016"/>
                </a:lnTo>
                <a:lnTo>
                  <a:pt x="47525" y="353400"/>
                </a:lnTo>
                <a:lnTo>
                  <a:pt x="289863" y="353400"/>
                </a:lnTo>
                <a:lnTo>
                  <a:pt x="289863" y="374399"/>
                </a:lnTo>
                <a:lnTo>
                  <a:pt x="283845" y="380444"/>
                </a:lnTo>
                <a:close/>
              </a:path>
              <a:path w="353694" h="381000">
                <a:moveTo>
                  <a:pt x="187922" y="249523"/>
                </a:moveTo>
                <a:lnTo>
                  <a:pt x="154786" y="249523"/>
                </a:lnTo>
                <a:lnTo>
                  <a:pt x="234987" y="137046"/>
                </a:lnTo>
                <a:lnTo>
                  <a:pt x="289863" y="137046"/>
                </a:lnTo>
                <a:lnTo>
                  <a:pt x="289863" y="144307"/>
                </a:lnTo>
                <a:lnTo>
                  <a:pt x="262936" y="144307"/>
                </a:lnTo>
                <a:lnTo>
                  <a:pt x="187922" y="249523"/>
                </a:lnTo>
                <a:close/>
              </a:path>
              <a:path w="353694" h="381000">
                <a:moveTo>
                  <a:pt x="289863" y="353400"/>
                </a:moveTo>
                <a:lnTo>
                  <a:pt x="262936" y="353400"/>
                </a:lnTo>
                <a:lnTo>
                  <a:pt x="262936" y="144307"/>
                </a:lnTo>
                <a:lnTo>
                  <a:pt x="289863" y="144307"/>
                </a:lnTo>
                <a:lnTo>
                  <a:pt x="289863" y="353400"/>
                </a:lnTo>
                <a:close/>
              </a:path>
              <a:path w="353694" h="381000">
                <a:moveTo>
                  <a:pt x="155352" y="285789"/>
                </a:moveTo>
                <a:lnTo>
                  <a:pt x="150936" y="285789"/>
                </a:lnTo>
                <a:lnTo>
                  <a:pt x="146977" y="283842"/>
                </a:lnTo>
                <a:lnTo>
                  <a:pt x="47525" y="153016"/>
                </a:lnTo>
                <a:lnTo>
                  <a:pt x="81421" y="153016"/>
                </a:lnTo>
                <a:lnTo>
                  <a:pt x="154786" y="249523"/>
                </a:lnTo>
                <a:lnTo>
                  <a:pt x="187922" y="249523"/>
                </a:lnTo>
                <a:lnTo>
                  <a:pt x="163591" y="283625"/>
                </a:lnTo>
                <a:lnTo>
                  <a:pt x="159606" y="285721"/>
                </a:lnTo>
                <a:lnTo>
                  <a:pt x="155352" y="2857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E6AA89-5B7F-AD97-67A1-0F9FAEE24DBE}"/>
              </a:ext>
            </a:extLst>
          </p:cNvPr>
          <p:cNvSpPr txBox="1"/>
          <p:nvPr/>
        </p:nvSpPr>
        <p:spPr>
          <a:xfrm>
            <a:off x="1156833" y="1515427"/>
            <a:ext cx="4102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n-cs"/>
              </a:rPr>
              <a:t>서울특별시 자치구별 급성심정지환자수</a:t>
            </a:r>
            <a:r>
              <a:rPr lang="en-US" altLang="ko-KR" sz="1200" dirty="0"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(2018~2020</a:t>
            </a:r>
            <a:r>
              <a:rPr lang="ko-KR" altLang="en-US" sz="1200" dirty="0"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평균</a:t>
            </a:r>
            <a:r>
              <a:rPr lang="en-US" altLang="ko-KR" sz="1200" dirty="0"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 030" panose="02020603020101020101" pitchFamily="18" charset="-127"/>
              <a:ea typeface="210 옴니고딕 030" panose="02020603020101020101" pitchFamily="18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B270EDF-C21D-C0B2-1482-05646914F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99" y="1942012"/>
            <a:ext cx="6316169" cy="3017597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2424C052-71C9-00F9-648A-D5D7FDA281EE}"/>
              </a:ext>
            </a:extLst>
          </p:cNvPr>
          <p:cNvGrpSpPr/>
          <p:nvPr/>
        </p:nvGrpSpPr>
        <p:grpSpPr>
          <a:xfrm>
            <a:off x="5150656" y="5065004"/>
            <a:ext cx="1338312" cy="994405"/>
            <a:chOff x="9370731" y="2067709"/>
            <a:chExt cx="1338312" cy="99440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74D180C-BEFE-F7EF-DE18-F296348FF073}"/>
                </a:ext>
              </a:extLst>
            </p:cNvPr>
            <p:cNvGrpSpPr/>
            <p:nvPr/>
          </p:nvGrpSpPr>
          <p:grpSpPr>
            <a:xfrm>
              <a:off x="9370731" y="2067709"/>
              <a:ext cx="1291825" cy="261610"/>
              <a:chOff x="6547555" y="1212574"/>
              <a:chExt cx="1291825" cy="261610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F5C5BB78-ABD8-C219-D3AB-559049F15AAB}"/>
                  </a:ext>
                </a:extLst>
              </p:cNvPr>
              <p:cNvSpPr/>
              <p:nvPr/>
            </p:nvSpPr>
            <p:spPr>
              <a:xfrm>
                <a:off x="6547555" y="1253068"/>
                <a:ext cx="180623" cy="180622"/>
              </a:xfrm>
              <a:prstGeom prst="ellipse">
                <a:avLst/>
              </a:prstGeom>
              <a:solidFill>
                <a:srgbClr val="8AAF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68860A3-4A08-6933-112D-4EBBB93F7EBC}"/>
                  </a:ext>
                </a:extLst>
              </p:cNvPr>
              <p:cNvSpPr txBox="1"/>
              <p:nvPr/>
            </p:nvSpPr>
            <p:spPr>
              <a:xfrm>
                <a:off x="6728178" y="1212574"/>
                <a:ext cx="111120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100" dirty="0">
                    <a:solidFill>
                      <a:prstClr val="black"/>
                    </a:solidFill>
                    <a:latin typeface="210 옴니고딕OTF 020" panose="02020503020101020101" pitchFamily="18" charset="-127"/>
                    <a:ea typeface="210 옴니고딕OTF 020" panose="02020503020101020101" pitchFamily="18" charset="-127"/>
                  </a:rPr>
                  <a:t>노원구 </a:t>
                </a:r>
                <a:r>
                  <a:rPr lang="en-US" altLang="ko-KR" sz="1100" dirty="0">
                    <a:solidFill>
                      <a:prstClr val="black"/>
                    </a:solidFill>
                    <a:latin typeface="210 옴니고딕OTF 020" panose="02020503020101020101" pitchFamily="18" charset="-127"/>
                    <a:ea typeface="210 옴니고딕OTF 020" panose="02020503020101020101" pitchFamily="18" charset="-127"/>
                  </a:rPr>
                  <a:t>: 258</a:t>
                </a:r>
                <a:r>
                  <a:rPr lang="ko-KR" altLang="en-US" sz="1100" dirty="0">
                    <a:solidFill>
                      <a:prstClr val="black"/>
                    </a:solidFill>
                    <a:latin typeface="210 옴니고딕OTF 020" panose="02020503020101020101" pitchFamily="18" charset="-127"/>
                    <a:ea typeface="210 옴니고딕OTF 020" panose="02020503020101020101" pitchFamily="18" charset="-127"/>
                  </a:rPr>
                  <a:t>명</a:t>
                </a: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옴니고딕OTF 020" panose="02020503020101020101" pitchFamily="18" charset="-127"/>
                  <a:ea typeface="210 옴니고딕OTF 020" panose="02020503020101020101" pitchFamily="18" charset="-127"/>
                  <a:cs typeface="+mn-cs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7385485E-8983-FE54-8D9E-00C0D49AB1B9}"/>
                </a:ext>
              </a:extLst>
            </p:cNvPr>
            <p:cNvGrpSpPr/>
            <p:nvPr/>
          </p:nvGrpSpPr>
          <p:grpSpPr>
            <a:xfrm>
              <a:off x="9370731" y="2428954"/>
              <a:ext cx="365354" cy="261610"/>
              <a:chOff x="6547555" y="1212574"/>
              <a:chExt cx="365354" cy="261610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8C9DAF6-8758-40B3-C0A6-EEB50F6F352E}"/>
                  </a:ext>
                </a:extLst>
              </p:cNvPr>
              <p:cNvSpPr/>
              <p:nvPr/>
            </p:nvSpPr>
            <p:spPr>
              <a:xfrm>
                <a:off x="6547555" y="1253068"/>
                <a:ext cx="180623" cy="180622"/>
              </a:xfrm>
              <a:prstGeom prst="ellipse">
                <a:avLst/>
              </a:prstGeom>
              <a:solidFill>
                <a:srgbClr val="8AAF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213D68-3D31-B082-E996-35BC53BC917A}"/>
                  </a:ext>
                </a:extLst>
              </p:cNvPr>
              <p:cNvSpPr txBox="1"/>
              <p:nvPr/>
            </p:nvSpPr>
            <p:spPr>
              <a:xfrm>
                <a:off x="6728178" y="1212574"/>
                <a:ext cx="18473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옴니고딕OTF 020" panose="02020503020101020101" pitchFamily="18" charset="-127"/>
                  <a:ea typeface="210 옴니고딕OTF 020" panose="02020503020101020101" pitchFamily="18" charset="-127"/>
                  <a:cs typeface="+mn-cs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D34A0DE6-87A4-163E-A5DA-A68C18BD5927}"/>
                </a:ext>
              </a:extLst>
            </p:cNvPr>
            <p:cNvGrpSpPr/>
            <p:nvPr/>
          </p:nvGrpSpPr>
          <p:grpSpPr>
            <a:xfrm>
              <a:off x="9370731" y="2428954"/>
              <a:ext cx="1338312" cy="633160"/>
              <a:chOff x="6547555" y="841024"/>
              <a:chExt cx="1338312" cy="633160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0B03B518-9B43-6127-7D52-B63CEF3C23DB}"/>
                  </a:ext>
                </a:extLst>
              </p:cNvPr>
              <p:cNvSpPr/>
              <p:nvPr/>
            </p:nvSpPr>
            <p:spPr>
              <a:xfrm>
                <a:off x="6547555" y="1253068"/>
                <a:ext cx="180623" cy="180622"/>
              </a:xfrm>
              <a:prstGeom prst="ellipse">
                <a:avLst/>
              </a:prstGeom>
              <a:solidFill>
                <a:srgbClr val="8AAF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EEECE76-69CF-0995-69AA-8A9AFBF7A4A8}"/>
                  </a:ext>
                </a:extLst>
              </p:cNvPr>
              <p:cNvSpPr txBox="1"/>
              <p:nvPr/>
            </p:nvSpPr>
            <p:spPr>
              <a:xfrm>
                <a:off x="6728178" y="1212574"/>
                <a:ext cx="115768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210 옴니고딕OTF 020" panose="02020503020101020101" pitchFamily="18" charset="-127"/>
                    <a:ea typeface="210 옴니고딕OTF 020" panose="02020503020101020101" pitchFamily="18" charset="-127"/>
                    <a:cs typeface="+mn-cs"/>
                  </a:rPr>
                  <a:t>강서구 </a:t>
                </a: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210 옴니고딕OTF 020" panose="02020503020101020101" pitchFamily="18" charset="-127"/>
                    <a:ea typeface="210 옴니고딕OTF 020" panose="02020503020101020101" pitchFamily="18" charset="-127"/>
                    <a:cs typeface="+mn-cs"/>
                  </a:rPr>
                  <a:t>: 247</a:t>
                </a: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210 옴니고딕OTF 020" panose="02020503020101020101" pitchFamily="18" charset="-127"/>
                    <a:ea typeface="210 옴니고딕OTF 020" panose="02020503020101020101" pitchFamily="18" charset="-127"/>
                    <a:cs typeface="+mn-cs"/>
                  </a:rPr>
                  <a:t>명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7CE53FC-2F8F-C25D-5A70-1A18574D4576}"/>
                  </a:ext>
                </a:extLst>
              </p:cNvPr>
              <p:cNvSpPr txBox="1"/>
              <p:nvPr/>
            </p:nvSpPr>
            <p:spPr>
              <a:xfrm>
                <a:off x="6728178" y="841024"/>
                <a:ext cx="111120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210 옴니고딕OTF 020" panose="02020503020101020101" pitchFamily="18" charset="-127"/>
                    <a:ea typeface="210 옴니고딕OTF 020" panose="02020503020101020101" pitchFamily="18" charset="-127"/>
                    <a:cs typeface="+mn-cs"/>
                  </a:rPr>
                  <a:t>송파구 </a:t>
                </a: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210 옴니고딕OTF 020" panose="02020503020101020101" pitchFamily="18" charset="-127"/>
                    <a:ea typeface="210 옴니고딕OTF 020" panose="02020503020101020101" pitchFamily="18" charset="-127"/>
                    <a:cs typeface="+mn-cs"/>
                  </a:rPr>
                  <a:t>: 253</a:t>
                </a: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210 옴니고딕OTF 020" panose="02020503020101020101" pitchFamily="18" charset="-127"/>
                    <a:ea typeface="210 옴니고딕OTF 020" panose="02020503020101020101" pitchFamily="18" charset="-127"/>
                    <a:cs typeface="+mn-cs"/>
                  </a:rPr>
                  <a:t>명</a:t>
                </a: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8142C2C-9A11-4C15-9F82-07DE425C6A79}"/>
              </a:ext>
            </a:extLst>
          </p:cNvPr>
          <p:cNvGrpSpPr/>
          <p:nvPr/>
        </p:nvGrpSpPr>
        <p:grpSpPr>
          <a:xfrm>
            <a:off x="5150656" y="6158080"/>
            <a:ext cx="1296634" cy="622855"/>
            <a:chOff x="9370731" y="2067709"/>
            <a:chExt cx="1296634" cy="622855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A0C9A2D5-C1B8-FE66-A4BC-9A55096C8224}"/>
                </a:ext>
              </a:extLst>
            </p:cNvPr>
            <p:cNvGrpSpPr/>
            <p:nvPr/>
          </p:nvGrpSpPr>
          <p:grpSpPr>
            <a:xfrm>
              <a:off x="9370731" y="2067709"/>
              <a:ext cx="1296634" cy="261610"/>
              <a:chOff x="6547555" y="1212574"/>
              <a:chExt cx="1296634" cy="261610"/>
            </a:xfrm>
          </p:grpSpPr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FD134C-6178-A691-4F51-8B767EC26207}"/>
                  </a:ext>
                </a:extLst>
              </p:cNvPr>
              <p:cNvSpPr/>
              <p:nvPr/>
            </p:nvSpPr>
            <p:spPr>
              <a:xfrm>
                <a:off x="6547555" y="1253068"/>
                <a:ext cx="180623" cy="180622"/>
              </a:xfrm>
              <a:prstGeom prst="ellipse">
                <a:avLst/>
              </a:prstGeom>
              <a:solidFill>
                <a:srgbClr val="8AAF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5EB9AD1-172F-9ABF-A836-76C933B3C71D}"/>
                  </a:ext>
                </a:extLst>
              </p:cNvPr>
              <p:cNvSpPr txBox="1"/>
              <p:nvPr/>
            </p:nvSpPr>
            <p:spPr>
              <a:xfrm>
                <a:off x="6728178" y="1212574"/>
                <a:ext cx="111601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100" dirty="0">
                    <a:solidFill>
                      <a:prstClr val="black"/>
                    </a:solidFill>
                    <a:latin typeface="210 옴니고딕OTF 020" panose="02020503020101020101" pitchFamily="18" charset="-127"/>
                    <a:ea typeface="210 옴니고딕OTF 020" panose="02020503020101020101" pitchFamily="18" charset="-127"/>
                  </a:rPr>
                  <a:t>강남구 </a:t>
                </a:r>
                <a:r>
                  <a:rPr lang="en-US" altLang="ko-KR" sz="1100" dirty="0">
                    <a:solidFill>
                      <a:prstClr val="black"/>
                    </a:solidFill>
                    <a:latin typeface="210 옴니고딕OTF 020" panose="02020503020101020101" pitchFamily="18" charset="-127"/>
                    <a:ea typeface="210 옴니고딕OTF 020" panose="02020503020101020101" pitchFamily="18" charset="-127"/>
                  </a:rPr>
                  <a:t>: 220</a:t>
                </a:r>
                <a:r>
                  <a:rPr lang="ko-KR" altLang="en-US" sz="1100" dirty="0">
                    <a:solidFill>
                      <a:prstClr val="black"/>
                    </a:solidFill>
                    <a:latin typeface="210 옴니고딕OTF 020" panose="02020503020101020101" pitchFamily="18" charset="-127"/>
                    <a:ea typeface="210 옴니고딕OTF 020" panose="02020503020101020101" pitchFamily="18" charset="-127"/>
                  </a:rPr>
                  <a:t>명</a:t>
                </a: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옴니고딕OTF 020" panose="02020503020101020101" pitchFamily="18" charset="-127"/>
                  <a:ea typeface="210 옴니고딕OTF 020" panose="02020503020101020101" pitchFamily="18" charset="-127"/>
                  <a:cs typeface="+mn-cs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8BE78704-C794-2F0C-CDE1-26DE7F6D6BD7}"/>
                </a:ext>
              </a:extLst>
            </p:cNvPr>
            <p:cNvGrpSpPr/>
            <p:nvPr/>
          </p:nvGrpSpPr>
          <p:grpSpPr>
            <a:xfrm>
              <a:off x="9370731" y="2428954"/>
              <a:ext cx="365354" cy="261610"/>
              <a:chOff x="6547555" y="1212574"/>
              <a:chExt cx="365354" cy="261610"/>
            </a:xfrm>
          </p:grpSpPr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468E2A50-FEF0-057D-AE8B-9ECD2F6604EA}"/>
                  </a:ext>
                </a:extLst>
              </p:cNvPr>
              <p:cNvSpPr/>
              <p:nvPr/>
            </p:nvSpPr>
            <p:spPr>
              <a:xfrm>
                <a:off x="6547555" y="1253068"/>
                <a:ext cx="180623" cy="180622"/>
              </a:xfrm>
              <a:prstGeom prst="ellipse">
                <a:avLst/>
              </a:prstGeom>
              <a:solidFill>
                <a:srgbClr val="8AAF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DF11495-F77A-2B9B-A0DA-C66575F8ECB8}"/>
                  </a:ext>
                </a:extLst>
              </p:cNvPr>
              <p:cNvSpPr txBox="1"/>
              <p:nvPr/>
            </p:nvSpPr>
            <p:spPr>
              <a:xfrm>
                <a:off x="6728178" y="1212574"/>
                <a:ext cx="18473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옴니고딕OTF 020" panose="02020503020101020101" pitchFamily="18" charset="-127"/>
                  <a:ea typeface="210 옴니고딕OTF 020" panose="02020503020101020101" pitchFamily="18" charset="-127"/>
                  <a:cs typeface="+mn-cs"/>
                </a:endParaRP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815B137-7D35-62AD-A55A-0E2A05790A8C}"/>
                </a:ext>
              </a:extLst>
            </p:cNvPr>
            <p:cNvSpPr txBox="1"/>
            <p:nvPr/>
          </p:nvSpPr>
          <p:spPr>
            <a:xfrm>
              <a:off x="9551354" y="2428954"/>
              <a:ext cx="10951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dirty="0">
                  <a:solidFill>
                    <a:prstClr val="black"/>
                  </a:solidFill>
                  <a:latin typeface="210 옴니고딕OTF 020" panose="02020503020101020101" pitchFamily="18" charset="-127"/>
                  <a:ea typeface="210 옴니고딕OTF 020" panose="02020503020101020101" pitchFamily="18" charset="-127"/>
                </a:rPr>
                <a:t>관악구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옴니고딕OTF 020" panose="02020503020101020101" pitchFamily="18" charset="-127"/>
                  <a:ea typeface="210 옴니고딕OTF 020" panose="02020503020101020101" pitchFamily="18" charset="-127"/>
                  <a:cs typeface="+mn-cs"/>
                </a:rPr>
                <a:t> 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옴니고딕OTF 020" panose="02020503020101020101" pitchFamily="18" charset="-127"/>
                  <a:ea typeface="210 옴니고딕OTF 020" panose="02020503020101020101" pitchFamily="18" charset="-127"/>
                  <a:cs typeface="+mn-cs"/>
                </a:rPr>
                <a:t>: 197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옴니고딕OTF 020" panose="02020503020101020101" pitchFamily="18" charset="-127"/>
                  <a:ea typeface="210 옴니고딕OTF 020" panose="02020503020101020101" pitchFamily="18" charset="-127"/>
                  <a:cs typeface="+mn-cs"/>
                </a:rPr>
                <a:t>명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751D60D-9410-8AF5-5199-63B99795F897}"/>
              </a:ext>
            </a:extLst>
          </p:cNvPr>
          <p:cNvSpPr txBox="1"/>
          <p:nvPr/>
        </p:nvSpPr>
        <p:spPr>
          <a:xfrm>
            <a:off x="10763092" y="6319275"/>
            <a:ext cx="7008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Page 12</a:t>
            </a:r>
          </a:p>
        </p:txBody>
      </p:sp>
      <p:pic>
        <p:nvPicPr>
          <p:cNvPr id="3" name="급성심정지">
            <a:hlinkClick r:id="" action="ppaction://media"/>
            <a:extLst>
              <a:ext uri="{FF2B5EF4-FFF2-40B4-BE49-F238E27FC236}">
                <a16:creationId xmlns:a16="http://schemas.microsoft.com/office/drawing/2014/main" id="{1F924A14-BE81-132E-236A-DE1219A47E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90062" y="1978999"/>
            <a:ext cx="5043138" cy="28367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EEC1C8-CA96-5378-E9F1-A573FFC6793C}"/>
              </a:ext>
            </a:extLst>
          </p:cNvPr>
          <p:cNvSpPr txBox="1"/>
          <p:nvPr/>
        </p:nvSpPr>
        <p:spPr>
          <a:xfrm>
            <a:off x="1654128" y="2019493"/>
            <a:ext cx="13938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srgbClr val="FF0000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노원구 </a:t>
            </a:r>
            <a:r>
              <a:rPr lang="en-US" altLang="ko-KR" sz="1100" dirty="0">
                <a:solidFill>
                  <a:srgbClr val="FF0000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: 258</a:t>
            </a:r>
            <a:r>
              <a:rPr lang="ko-KR" altLang="en-US" sz="1100" dirty="0">
                <a:solidFill>
                  <a:srgbClr val="FF0000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명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9EBBC5-A60D-1371-E3A0-3778533B4D5A}"/>
              </a:ext>
            </a:extLst>
          </p:cNvPr>
          <p:cNvSpPr txBox="1"/>
          <p:nvPr/>
        </p:nvSpPr>
        <p:spPr>
          <a:xfrm>
            <a:off x="3937407" y="2019493"/>
            <a:ext cx="13938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srgbClr val="FF0000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송파구 </a:t>
            </a:r>
            <a:r>
              <a:rPr lang="en-US" altLang="ko-KR" sz="1100" dirty="0">
                <a:solidFill>
                  <a:srgbClr val="FF0000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: 253</a:t>
            </a:r>
            <a:r>
              <a:rPr lang="ko-KR" altLang="en-US" sz="1100" dirty="0">
                <a:solidFill>
                  <a:srgbClr val="FF0000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명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DB1209-A496-EB08-0003-470EF30DE71C}"/>
              </a:ext>
            </a:extLst>
          </p:cNvPr>
          <p:cNvSpPr txBox="1"/>
          <p:nvPr/>
        </p:nvSpPr>
        <p:spPr>
          <a:xfrm>
            <a:off x="547868" y="2019493"/>
            <a:ext cx="13938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srgbClr val="FF0000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강서구 </a:t>
            </a:r>
            <a:r>
              <a:rPr lang="en-US" altLang="ko-KR" sz="1100" dirty="0">
                <a:solidFill>
                  <a:srgbClr val="FF0000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: 247</a:t>
            </a:r>
            <a:r>
              <a:rPr lang="ko-KR" altLang="en-US" sz="1100" dirty="0">
                <a:solidFill>
                  <a:srgbClr val="FF0000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명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D251D1-6196-C471-7F00-482F680AD4F7}"/>
              </a:ext>
            </a:extLst>
          </p:cNvPr>
          <p:cNvSpPr txBox="1"/>
          <p:nvPr/>
        </p:nvSpPr>
        <p:spPr>
          <a:xfrm>
            <a:off x="59466" y="2514203"/>
            <a:ext cx="13938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srgbClr val="FF0000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강남구 </a:t>
            </a:r>
            <a:r>
              <a:rPr lang="en-US" altLang="ko-KR" sz="1100" dirty="0">
                <a:solidFill>
                  <a:srgbClr val="FF0000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: 220</a:t>
            </a:r>
            <a:r>
              <a:rPr lang="ko-KR" altLang="en-US" sz="1100" dirty="0">
                <a:solidFill>
                  <a:srgbClr val="FF0000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명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4669EE-6FCC-4CE8-9D79-92E75271CB2B}"/>
              </a:ext>
            </a:extLst>
          </p:cNvPr>
          <p:cNvSpPr txBox="1"/>
          <p:nvPr/>
        </p:nvSpPr>
        <p:spPr>
          <a:xfrm>
            <a:off x="1110097" y="2525803"/>
            <a:ext cx="13938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srgbClr val="FF0000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관악구 </a:t>
            </a:r>
            <a:r>
              <a:rPr lang="en-US" altLang="ko-KR" sz="1100" dirty="0">
                <a:solidFill>
                  <a:srgbClr val="FF0000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: 197</a:t>
            </a:r>
            <a:r>
              <a:rPr lang="ko-KR" altLang="en-US" sz="1100" dirty="0">
                <a:solidFill>
                  <a:srgbClr val="FF0000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명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50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BD7501-A8B1-397D-E4F7-D5E914CC13FA}"/>
              </a:ext>
            </a:extLst>
          </p:cNvPr>
          <p:cNvSpPr/>
          <p:nvPr/>
        </p:nvSpPr>
        <p:spPr>
          <a:xfrm>
            <a:off x="0" y="1"/>
            <a:ext cx="12192000" cy="812799"/>
          </a:xfrm>
          <a:prstGeom prst="rect">
            <a:avLst/>
          </a:prstGeom>
          <a:solidFill>
            <a:schemeClr val="tx2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61ED27-F68D-1337-28EF-5A8A355B99DD}"/>
              </a:ext>
            </a:extLst>
          </p:cNvPr>
          <p:cNvSpPr txBox="1"/>
          <p:nvPr/>
        </p:nvSpPr>
        <p:spPr>
          <a:xfrm>
            <a:off x="9921828" y="0"/>
            <a:ext cx="227017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문제해결 빅데이터 활용 프로젝트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지하철역 반경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300m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자동심장충격기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(AED)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실태분석</a:t>
            </a:r>
            <a:endParaRPr kumimoji="0" lang="en-US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-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서울특별시 자치구 중심으로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-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D3A7D-399E-83A1-E32C-72D553BFF4D2}"/>
              </a:ext>
            </a:extLst>
          </p:cNvPr>
          <p:cNvSpPr txBox="1"/>
          <p:nvPr/>
        </p:nvSpPr>
        <p:spPr>
          <a:xfrm>
            <a:off x="225168" y="220509"/>
            <a:ext cx="4746812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67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+mn-cs"/>
              </a:rPr>
              <a:t>수행 절차 및 방법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+mn-cs"/>
              </a:rPr>
              <a:t>– 04.2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+mn-cs"/>
              </a:rPr>
              <a:t>급성심정지환자 데이터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+mn-cs"/>
              </a:rPr>
              <a:t>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+mn-cs"/>
              </a:rPr>
              <a:t>분석</a:t>
            </a:r>
            <a:endParaRPr kumimoji="0" lang="ko-KR" altLang="en-US" sz="1667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  <a:cs typeface="+mn-cs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F94D918-F4C0-0A38-8433-D3C3EC2A05AA}"/>
              </a:ext>
            </a:extLst>
          </p:cNvPr>
          <p:cNvGrpSpPr/>
          <p:nvPr/>
        </p:nvGrpSpPr>
        <p:grpSpPr>
          <a:xfrm>
            <a:off x="459383" y="971832"/>
            <a:ext cx="199095" cy="231212"/>
            <a:chOff x="1086107" y="942569"/>
            <a:chExt cx="199095" cy="231212"/>
          </a:xfrm>
        </p:grpSpPr>
        <p:sp>
          <p:nvSpPr>
            <p:cNvPr id="4" name="object 151">
              <a:extLst>
                <a:ext uri="{FF2B5EF4-FFF2-40B4-BE49-F238E27FC236}">
                  <a16:creationId xmlns:a16="http://schemas.microsoft.com/office/drawing/2014/main" id="{F814112F-0A91-BFE7-A946-337118E524C7}"/>
                </a:ext>
              </a:extLst>
            </p:cNvPr>
            <p:cNvSpPr/>
            <p:nvPr/>
          </p:nvSpPr>
          <p:spPr>
            <a:xfrm>
              <a:off x="1110097" y="1005386"/>
              <a:ext cx="151116" cy="152874"/>
            </a:xfrm>
            <a:custGeom>
              <a:avLst/>
              <a:gdLst/>
              <a:ahLst/>
              <a:cxnLst/>
              <a:rect l="l" t="t" r="r" b="b"/>
              <a:pathLst>
                <a:path w="242569" h="243839">
                  <a:moveTo>
                    <a:pt x="242337" y="243397"/>
                  </a:moveTo>
                  <a:lnTo>
                    <a:pt x="0" y="243397"/>
                  </a:lnTo>
                  <a:lnTo>
                    <a:pt x="0" y="0"/>
                  </a:lnTo>
                  <a:lnTo>
                    <a:pt x="242337" y="0"/>
                  </a:lnTo>
                  <a:lnTo>
                    <a:pt x="242337" y="243397"/>
                  </a:lnTo>
                  <a:close/>
                </a:path>
              </a:pathLst>
            </a:custGeom>
            <a:solidFill>
              <a:srgbClr val="5C82F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5" name="object 152">
              <a:extLst>
                <a:ext uri="{FF2B5EF4-FFF2-40B4-BE49-F238E27FC236}">
                  <a16:creationId xmlns:a16="http://schemas.microsoft.com/office/drawing/2014/main" id="{9ED856B0-0708-CD90-665B-C5D225227E68}"/>
                </a:ext>
              </a:extLst>
            </p:cNvPr>
            <p:cNvSpPr/>
            <p:nvPr/>
          </p:nvSpPr>
          <p:spPr>
            <a:xfrm>
              <a:off x="1086107" y="942569"/>
              <a:ext cx="199095" cy="231212"/>
            </a:xfrm>
            <a:custGeom>
              <a:avLst/>
              <a:gdLst/>
              <a:ahLst/>
              <a:cxnLst/>
              <a:rect l="l" t="t" r="r" b="b"/>
              <a:pathLst>
                <a:path w="353694" h="381000">
                  <a:moveTo>
                    <a:pt x="287398" y="110002"/>
                  </a:moveTo>
                  <a:lnTo>
                    <a:pt x="254279" y="110002"/>
                  </a:lnTo>
                  <a:lnTo>
                    <a:pt x="331720" y="1419"/>
                  </a:lnTo>
                  <a:lnTo>
                    <a:pt x="340134" y="0"/>
                  </a:lnTo>
                  <a:lnTo>
                    <a:pt x="352211" y="8708"/>
                  </a:lnTo>
                  <a:lnTo>
                    <a:pt x="353611" y="17159"/>
                  </a:lnTo>
                  <a:lnTo>
                    <a:pt x="287398" y="110002"/>
                  </a:lnTo>
                  <a:close/>
                </a:path>
                <a:path w="353694" h="381000">
                  <a:moveTo>
                    <a:pt x="283845" y="380444"/>
                  </a:moveTo>
                  <a:lnTo>
                    <a:pt x="26616" y="380444"/>
                  </a:lnTo>
                  <a:lnTo>
                    <a:pt x="20598" y="374399"/>
                  </a:lnTo>
                  <a:lnTo>
                    <a:pt x="20598" y="121861"/>
                  </a:lnTo>
                  <a:lnTo>
                    <a:pt x="21002" y="120306"/>
                  </a:lnTo>
                  <a:lnTo>
                    <a:pt x="21554" y="118832"/>
                  </a:lnTo>
                  <a:lnTo>
                    <a:pt x="0" y="90489"/>
                  </a:lnTo>
                  <a:lnTo>
                    <a:pt x="1130" y="82011"/>
                  </a:lnTo>
                  <a:lnTo>
                    <a:pt x="12951" y="72924"/>
                  </a:lnTo>
                  <a:lnTo>
                    <a:pt x="21406" y="74087"/>
                  </a:lnTo>
                  <a:lnTo>
                    <a:pt x="48709" y="110002"/>
                  </a:lnTo>
                  <a:lnTo>
                    <a:pt x="287398" y="110002"/>
                  </a:lnTo>
                  <a:lnTo>
                    <a:pt x="285016" y="113342"/>
                  </a:lnTo>
                  <a:lnTo>
                    <a:pt x="287910" y="115830"/>
                  </a:lnTo>
                  <a:lnTo>
                    <a:pt x="289863" y="119386"/>
                  </a:lnTo>
                  <a:lnTo>
                    <a:pt x="289863" y="137046"/>
                  </a:lnTo>
                  <a:lnTo>
                    <a:pt x="69281" y="137046"/>
                  </a:lnTo>
                  <a:lnTo>
                    <a:pt x="81421" y="153016"/>
                  </a:lnTo>
                  <a:lnTo>
                    <a:pt x="47525" y="153016"/>
                  </a:lnTo>
                  <a:lnTo>
                    <a:pt x="47525" y="353400"/>
                  </a:lnTo>
                  <a:lnTo>
                    <a:pt x="289863" y="353400"/>
                  </a:lnTo>
                  <a:lnTo>
                    <a:pt x="289863" y="374399"/>
                  </a:lnTo>
                  <a:lnTo>
                    <a:pt x="283845" y="380444"/>
                  </a:lnTo>
                  <a:close/>
                </a:path>
                <a:path w="353694" h="381000">
                  <a:moveTo>
                    <a:pt x="187922" y="249523"/>
                  </a:moveTo>
                  <a:lnTo>
                    <a:pt x="154786" y="249523"/>
                  </a:lnTo>
                  <a:lnTo>
                    <a:pt x="234987" y="137046"/>
                  </a:lnTo>
                  <a:lnTo>
                    <a:pt x="289863" y="137046"/>
                  </a:lnTo>
                  <a:lnTo>
                    <a:pt x="289863" y="144307"/>
                  </a:lnTo>
                  <a:lnTo>
                    <a:pt x="262936" y="144307"/>
                  </a:lnTo>
                  <a:lnTo>
                    <a:pt x="187922" y="249523"/>
                  </a:lnTo>
                  <a:close/>
                </a:path>
                <a:path w="353694" h="381000">
                  <a:moveTo>
                    <a:pt x="289863" y="353400"/>
                  </a:moveTo>
                  <a:lnTo>
                    <a:pt x="262936" y="353400"/>
                  </a:lnTo>
                  <a:lnTo>
                    <a:pt x="262936" y="144307"/>
                  </a:lnTo>
                  <a:lnTo>
                    <a:pt x="289863" y="144307"/>
                  </a:lnTo>
                  <a:lnTo>
                    <a:pt x="289863" y="353400"/>
                  </a:lnTo>
                  <a:close/>
                </a:path>
                <a:path w="353694" h="381000">
                  <a:moveTo>
                    <a:pt x="155352" y="285789"/>
                  </a:moveTo>
                  <a:lnTo>
                    <a:pt x="150936" y="285789"/>
                  </a:lnTo>
                  <a:lnTo>
                    <a:pt x="146977" y="283842"/>
                  </a:lnTo>
                  <a:lnTo>
                    <a:pt x="47525" y="153016"/>
                  </a:lnTo>
                  <a:lnTo>
                    <a:pt x="81421" y="153016"/>
                  </a:lnTo>
                  <a:lnTo>
                    <a:pt x="154786" y="249523"/>
                  </a:lnTo>
                  <a:lnTo>
                    <a:pt x="187922" y="249523"/>
                  </a:lnTo>
                  <a:lnTo>
                    <a:pt x="163591" y="283625"/>
                  </a:lnTo>
                  <a:lnTo>
                    <a:pt x="159606" y="285721"/>
                  </a:lnTo>
                  <a:lnTo>
                    <a:pt x="155352" y="2857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FE6AA89-5B7F-AD97-67A1-0F9FAEE24DBE}"/>
              </a:ext>
            </a:extLst>
          </p:cNvPr>
          <p:cNvSpPr txBox="1"/>
          <p:nvPr/>
        </p:nvSpPr>
        <p:spPr>
          <a:xfrm>
            <a:off x="634489" y="993555"/>
            <a:ext cx="31454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n-cs"/>
              </a:rPr>
              <a:t>서울특별시 자치구별 급성심정지환자 성별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E6F95E-0EE2-D419-130B-F4684CDE8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4" y="1270554"/>
            <a:ext cx="5932451" cy="1977484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496B16F-341F-1B99-95F4-79C2D40F7C33}"/>
              </a:ext>
            </a:extLst>
          </p:cNvPr>
          <p:cNvCxnSpPr>
            <a:cxnSpLocks/>
          </p:cNvCxnSpPr>
          <p:nvPr/>
        </p:nvCxnSpPr>
        <p:spPr>
          <a:xfrm>
            <a:off x="818347" y="3297130"/>
            <a:ext cx="4131734" cy="5647"/>
          </a:xfrm>
          <a:prstGeom prst="line">
            <a:avLst/>
          </a:prstGeom>
          <a:ln w="19050">
            <a:solidFill>
              <a:srgbClr val="8AAF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5614AA-3EBB-2896-8BDC-7DCD47D21C83}"/>
              </a:ext>
            </a:extLst>
          </p:cNvPr>
          <p:cNvSpPr txBox="1"/>
          <p:nvPr/>
        </p:nvSpPr>
        <p:spPr>
          <a:xfrm>
            <a:off x="1261210" y="3297130"/>
            <a:ext cx="3408305" cy="3250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srgbClr val="FF0000"/>
                </a:solidFill>
                <a:highlight>
                  <a:srgbClr val="FFFF00"/>
                </a:highlight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서울특별시 모든 자치구 급성심정지환자 남성 </a:t>
            </a:r>
            <a:r>
              <a:rPr lang="en-US" altLang="ko-KR" sz="1100" dirty="0">
                <a:solidFill>
                  <a:srgbClr val="FF0000"/>
                </a:solidFill>
                <a:highlight>
                  <a:srgbClr val="FFFF00"/>
                </a:highlight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&gt; </a:t>
            </a:r>
            <a:r>
              <a:rPr lang="ko-KR" altLang="en-US" sz="1100" dirty="0">
                <a:solidFill>
                  <a:srgbClr val="FF0000"/>
                </a:solidFill>
                <a:highlight>
                  <a:srgbClr val="FFFF00"/>
                </a:highlight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여성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8E915F7-7B09-400E-8A82-DF9CB1E5F5FA}"/>
              </a:ext>
            </a:extLst>
          </p:cNvPr>
          <p:cNvGrpSpPr/>
          <p:nvPr/>
        </p:nvGrpSpPr>
        <p:grpSpPr>
          <a:xfrm>
            <a:off x="6597364" y="971832"/>
            <a:ext cx="199095" cy="231212"/>
            <a:chOff x="1086107" y="942569"/>
            <a:chExt cx="199095" cy="231212"/>
          </a:xfrm>
        </p:grpSpPr>
        <p:sp>
          <p:nvSpPr>
            <p:cNvPr id="41" name="object 151">
              <a:extLst>
                <a:ext uri="{FF2B5EF4-FFF2-40B4-BE49-F238E27FC236}">
                  <a16:creationId xmlns:a16="http://schemas.microsoft.com/office/drawing/2014/main" id="{E08D1B8D-203B-FD5E-16B0-1EACD74A9FFA}"/>
                </a:ext>
              </a:extLst>
            </p:cNvPr>
            <p:cNvSpPr/>
            <p:nvPr/>
          </p:nvSpPr>
          <p:spPr>
            <a:xfrm>
              <a:off x="1110097" y="1005386"/>
              <a:ext cx="151116" cy="152874"/>
            </a:xfrm>
            <a:custGeom>
              <a:avLst/>
              <a:gdLst/>
              <a:ahLst/>
              <a:cxnLst/>
              <a:rect l="l" t="t" r="r" b="b"/>
              <a:pathLst>
                <a:path w="242569" h="243839">
                  <a:moveTo>
                    <a:pt x="242337" y="243397"/>
                  </a:moveTo>
                  <a:lnTo>
                    <a:pt x="0" y="243397"/>
                  </a:lnTo>
                  <a:lnTo>
                    <a:pt x="0" y="0"/>
                  </a:lnTo>
                  <a:lnTo>
                    <a:pt x="242337" y="0"/>
                  </a:lnTo>
                  <a:lnTo>
                    <a:pt x="242337" y="243397"/>
                  </a:lnTo>
                  <a:close/>
                </a:path>
              </a:pathLst>
            </a:custGeom>
            <a:solidFill>
              <a:srgbClr val="5C82F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42" name="object 152">
              <a:extLst>
                <a:ext uri="{FF2B5EF4-FFF2-40B4-BE49-F238E27FC236}">
                  <a16:creationId xmlns:a16="http://schemas.microsoft.com/office/drawing/2014/main" id="{9E199B74-B076-061E-E2A9-6B8ACF3961CC}"/>
                </a:ext>
              </a:extLst>
            </p:cNvPr>
            <p:cNvSpPr/>
            <p:nvPr/>
          </p:nvSpPr>
          <p:spPr>
            <a:xfrm>
              <a:off x="1086107" y="942569"/>
              <a:ext cx="199095" cy="231212"/>
            </a:xfrm>
            <a:custGeom>
              <a:avLst/>
              <a:gdLst/>
              <a:ahLst/>
              <a:cxnLst/>
              <a:rect l="l" t="t" r="r" b="b"/>
              <a:pathLst>
                <a:path w="353694" h="381000">
                  <a:moveTo>
                    <a:pt x="287398" y="110002"/>
                  </a:moveTo>
                  <a:lnTo>
                    <a:pt x="254279" y="110002"/>
                  </a:lnTo>
                  <a:lnTo>
                    <a:pt x="331720" y="1419"/>
                  </a:lnTo>
                  <a:lnTo>
                    <a:pt x="340134" y="0"/>
                  </a:lnTo>
                  <a:lnTo>
                    <a:pt x="352211" y="8708"/>
                  </a:lnTo>
                  <a:lnTo>
                    <a:pt x="353611" y="17159"/>
                  </a:lnTo>
                  <a:lnTo>
                    <a:pt x="287398" y="110002"/>
                  </a:lnTo>
                  <a:close/>
                </a:path>
                <a:path w="353694" h="381000">
                  <a:moveTo>
                    <a:pt x="283845" y="380444"/>
                  </a:moveTo>
                  <a:lnTo>
                    <a:pt x="26616" y="380444"/>
                  </a:lnTo>
                  <a:lnTo>
                    <a:pt x="20598" y="374399"/>
                  </a:lnTo>
                  <a:lnTo>
                    <a:pt x="20598" y="121861"/>
                  </a:lnTo>
                  <a:lnTo>
                    <a:pt x="21002" y="120306"/>
                  </a:lnTo>
                  <a:lnTo>
                    <a:pt x="21554" y="118832"/>
                  </a:lnTo>
                  <a:lnTo>
                    <a:pt x="0" y="90489"/>
                  </a:lnTo>
                  <a:lnTo>
                    <a:pt x="1130" y="82011"/>
                  </a:lnTo>
                  <a:lnTo>
                    <a:pt x="12951" y="72924"/>
                  </a:lnTo>
                  <a:lnTo>
                    <a:pt x="21406" y="74087"/>
                  </a:lnTo>
                  <a:lnTo>
                    <a:pt x="48709" y="110002"/>
                  </a:lnTo>
                  <a:lnTo>
                    <a:pt x="287398" y="110002"/>
                  </a:lnTo>
                  <a:lnTo>
                    <a:pt x="285016" y="113342"/>
                  </a:lnTo>
                  <a:lnTo>
                    <a:pt x="287910" y="115830"/>
                  </a:lnTo>
                  <a:lnTo>
                    <a:pt x="289863" y="119386"/>
                  </a:lnTo>
                  <a:lnTo>
                    <a:pt x="289863" y="137046"/>
                  </a:lnTo>
                  <a:lnTo>
                    <a:pt x="69281" y="137046"/>
                  </a:lnTo>
                  <a:lnTo>
                    <a:pt x="81421" y="153016"/>
                  </a:lnTo>
                  <a:lnTo>
                    <a:pt x="47525" y="153016"/>
                  </a:lnTo>
                  <a:lnTo>
                    <a:pt x="47525" y="353400"/>
                  </a:lnTo>
                  <a:lnTo>
                    <a:pt x="289863" y="353400"/>
                  </a:lnTo>
                  <a:lnTo>
                    <a:pt x="289863" y="374399"/>
                  </a:lnTo>
                  <a:lnTo>
                    <a:pt x="283845" y="380444"/>
                  </a:lnTo>
                  <a:close/>
                </a:path>
                <a:path w="353694" h="381000">
                  <a:moveTo>
                    <a:pt x="187922" y="249523"/>
                  </a:moveTo>
                  <a:lnTo>
                    <a:pt x="154786" y="249523"/>
                  </a:lnTo>
                  <a:lnTo>
                    <a:pt x="234987" y="137046"/>
                  </a:lnTo>
                  <a:lnTo>
                    <a:pt x="289863" y="137046"/>
                  </a:lnTo>
                  <a:lnTo>
                    <a:pt x="289863" y="144307"/>
                  </a:lnTo>
                  <a:lnTo>
                    <a:pt x="262936" y="144307"/>
                  </a:lnTo>
                  <a:lnTo>
                    <a:pt x="187922" y="249523"/>
                  </a:lnTo>
                  <a:close/>
                </a:path>
                <a:path w="353694" h="381000">
                  <a:moveTo>
                    <a:pt x="289863" y="353400"/>
                  </a:moveTo>
                  <a:lnTo>
                    <a:pt x="262936" y="353400"/>
                  </a:lnTo>
                  <a:lnTo>
                    <a:pt x="262936" y="144307"/>
                  </a:lnTo>
                  <a:lnTo>
                    <a:pt x="289863" y="144307"/>
                  </a:lnTo>
                  <a:lnTo>
                    <a:pt x="289863" y="353400"/>
                  </a:lnTo>
                  <a:close/>
                </a:path>
                <a:path w="353694" h="381000">
                  <a:moveTo>
                    <a:pt x="155352" y="285789"/>
                  </a:moveTo>
                  <a:lnTo>
                    <a:pt x="150936" y="285789"/>
                  </a:lnTo>
                  <a:lnTo>
                    <a:pt x="146977" y="283842"/>
                  </a:lnTo>
                  <a:lnTo>
                    <a:pt x="47525" y="153016"/>
                  </a:lnTo>
                  <a:lnTo>
                    <a:pt x="81421" y="153016"/>
                  </a:lnTo>
                  <a:lnTo>
                    <a:pt x="154786" y="249523"/>
                  </a:lnTo>
                  <a:lnTo>
                    <a:pt x="187922" y="249523"/>
                  </a:lnTo>
                  <a:lnTo>
                    <a:pt x="163591" y="283625"/>
                  </a:lnTo>
                  <a:lnTo>
                    <a:pt x="159606" y="285721"/>
                  </a:lnTo>
                  <a:lnTo>
                    <a:pt x="155352" y="2857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00E0445-9830-F8A9-3035-0EBF1E6B19C3}"/>
              </a:ext>
            </a:extLst>
          </p:cNvPr>
          <p:cNvSpPr txBox="1"/>
          <p:nvPr/>
        </p:nvSpPr>
        <p:spPr>
          <a:xfrm>
            <a:off x="6772470" y="993555"/>
            <a:ext cx="31806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n-cs"/>
              </a:rPr>
              <a:t>서울특별시 자치구별 급성심정지환자 연령대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ACA81EA-9C5C-B5FA-87A2-919E7B977902}"/>
              </a:ext>
            </a:extLst>
          </p:cNvPr>
          <p:cNvCxnSpPr>
            <a:cxnSpLocks/>
          </p:cNvCxnSpPr>
          <p:nvPr/>
        </p:nvCxnSpPr>
        <p:spPr>
          <a:xfrm>
            <a:off x="6956328" y="3297130"/>
            <a:ext cx="4131734" cy="5647"/>
          </a:xfrm>
          <a:prstGeom prst="line">
            <a:avLst/>
          </a:prstGeom>
          <a:ln w="19050">
            <a:solidFill>
              <a:srgbClr val="8AAF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327822F-8465-22E6-DA37-D30262939B8E}"/>
              </a:ext>
            </a:extLst>
          </p:cNvPr>
          <p:cNvSpPr txBox="1"/>
          <p:nvPr/>
        </p:nvSpPr>
        <p:spPr>
          <a:xfrm>
            <a:off x="7914566" y="3297130"/>
            <a:ext cx="2377574" cy="3250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srgbClr val="FF0000"/>
                </a:solidFill>
                <a:highlight>
                  <a:srgbClr val="FFFF00"/>
                </a:highlight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급성심정지환자 연령대 노년 압도적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086BE6B-E7B7-9286-5D2F-5AE280B2E789}"/>
              </a:ext>
            </a:extLst>
          </p:cNvPr>
          <p:cNvGrpSpPr/>
          <p:nvPr/>
        </p:nvGrpSpPr>
        <p:grpSpPr>
          <a:xfrm>
            <a:off x="459383" y="4105450"/>
            <a:ext cx="199095" cy="231212"/>
            <a:chOff x="1086107" y="942569"/>
            <a:chExt cx="199095" cy="231212"/>
          </a:xfrm>
        </p:grpSpPr>
        <p:sp>
          <p:nvSpPr>
            <p:cNvPr id="49" name="object 151">
              <a:extLst>
                <a:ext uri="{FF2B5EF4-FFF2-40B4-BE49-F238E27FC236}">
                  <a16:creationId xmlns:a16="http://schemas.microsoft.com/office/drawing/2014/main" id="{B70FF42A-89E8-E50D-C07D-E77F83C6221B}"/>
                </a:ext>
              </a:extLst>
            </p:cNvPr>
            <p:cNvSpPr/>
            <p:nvPr/>
          </p:nvSpPr>
          <p:spPr>
            <a:xfrm>
              <a:off x="1110097" y="1005386"/>
              <a:ext cx="151116" cy="152874"/>
            </a:xfrm>
            <a:custGeom>
              <a:avLst/>
              <a:gdLst/>
              <a:ahLst/>
              <a:cxnLst/>
              <a:rect l="l" t="t" r="r" b="b"/>
              <a:pathLst>
                <a:path w="242569" h="243839">
                  <a:moveTo>
                    <a:pt x="242337" y="243397"/>
                  </a:moveTo>
                  <a:lnTo>
                    <a:pt x="0" y="243397"/>
                  </a:lnTo>
                  <a:lnTo>
                    <a:pt x="0" y="0"/>
                  </a:lnTo>
                  <a:lnTo>
                    <a:pt x="242337" y="0"/>
                  </a:lnTo>
                  <a:lnTo>
                    <a:pt x="242337" y="243397"/>
                  </a:lnTo>
                  <a:close/>
                </a:path>
              </a:pathLst>
            </a:custGeom>
            <a:solidFill>
              <a:srgbClr val="5C82F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50" name="object 152">
              <a:extLst>
                <a:ext uri="{FF2B5EF4-FFF2-40B4-BE49-F238E27FC236}">
                  <a16:creationId xmlns:a16="http://schemas.microsoft.com/office/drawing/2014/main" id="{AAF2C118-C8DA-B277-453A-1BDCA88EB85A}"/>
                </a:ext>
              </a:extLst>
            </p:cNvPr>
            <p:cNvSpPr/>
            <p:nvPr/>
          </p:nvSpPr>
          <p:spPr>
            <a:xfrm>
              <a:off x="1086107" y="942569"/>
              <a:ext cx="199095" cy="231212"/>
            </a:xfrm>
            <a:custGeom>
              <a:avLst/>
              <a:gdLst/>
              <a:ahLst/>
              <a:cxnLst/>
              <a:rect l="l" t="t" r="r" b="b"/>
              <a:pathLst>
                <a:path w="353694" h="381000">
                  <a:moveTo>
                    <a:pt x="287398" y="110002"/>
                  </a:moveTo>
                  <a:lnTo>
                    <a:pt x="254279" y="110002"/>
                  </a:lnTo>
                  <a:lnTo>
                    <a:pt x="331720" y="1419"/>
                  </a:lnTo>
                  <a:lnTo>
                    <a:pt x="340134" y="0"/>
                  </a:lnTo>
                  <a:lnTo>
                    <a:pt x="352211" y="8708"/>
                  </a:lnTo>
                  <a:lnTo>
                    <a:pt x="353611" y="17159"/>
                  </a:lnTo>
                  <a:lnTo>
                    <a:pt x="287398" y="110002"/>
                  </a:lnTo>
                  <a:close/>
                </a:path>
                <a:path w="353694" h="381000">
                  <a:moveTo>
                    <a:pt x="283845" y="380444"/>
                  </a:moveTo>
                  <a:lnTo>
                    <a:pt x="26616" y="380444"/>
                  </a:lnTo>
                  <a:lnTo>
                    <a:pt x="20598" y="374399"/>
                  </a:lnTo>
                  <a:lnTo>
                    <a:pt x="20598" y="121861"/>
                  </a:lnTo>
                  <a:lnTo>
                    <a:pt x="21002" y="120306"/>
                  </a:lnTo>
                  <a:lnTo>
                    <a:pt x="21554" y="118832"/>
                  </a:lnTo>
                  <a:lnTo>
                    <a:pt x="0" y="90489"/>
                  </a:lnTo>
                  <a:lnTo>
                    <a:pt x="1130" y="82011"/>
                  </a:lnTo>
                  <a:lnTo>
                    <a:pt x="12951" y="72924"/>
                  </a:lnTo>
                  <a:lnTo>
                    <a:pt x="21406" y="74087"/>
                  </a:lnTo>
                  <a:lnTo>
                    <a:pt x="48709" y="110002"/>
                  </a:lnTo>
                  <a:lnTo>
                    <a:pt x="287398" y="110002"/>
                  </a:lnTo>
                  <a:lnTo>
                    <a:pt x="285016" y="113342"/>
                  </a:lnTo>
                  <a:lnTo>
                    <a:pt x="287910" y="115830"/>
                  </a:lnTo>
                  <a:lnTo>
                    <a:pt x="289863" y="119386"/>
                  </a:lnTo>
                  <a:lnTo>
                    <a:pt x="289863" y="137046"/>
                  </a:lnTo>
                  <a:lnTo>
                    <a:pt x="69281" y="137046"/>
                  </a:lnTo>
                  <a:lnTo>
                    <a:pt x="81421" y="153016"/>
                  </a:lnTo>
                  <a:lnTo>
                    <a:pt x="47525" y="153016"/>
                  </a:lnTo>
                  <a:lnTo>
                    <a:pt x="47525" y="353400"/>
                  </a:lnTo>
                  <a:lnTo>
                    <a:pt x="289863" y="353400"/>
                  </a:lnTo>
                  <a:lnTo>
                    <a:pt x="289863" y="374399"/>
                  </a:lnTo>
                  <a:lnTo>
                    <a:pt x="283845" y="380444"/>
                  </a:lnTo>
                  <a:close/>
                </a:path>
                <a:path w="353694" h="381000">
                  <a:moveTo>
                    <a:pt x="187922" y="249523"/>
                  </a:moveTo>
                  <a:lnTo>
                    <a:pt x="154786" y="249523"/>
                  </a:lnTo>
                  <a:lnTo>
                    <a:pt x="234987" y="137046"/>
                  </a:lnTo>
                  <a:lnTo>
                    <a:pt x="289863" y="137046"/>
                  </a:lnTo>
                  <a:lnTo>
                    <a:pt x="289863" y="144307"/>
                  </a:lnTo>
                  <a:lnTo>
                    <a:pt x="262936" y="144307"/>
                  </a:lnTo>
                  <a:lnTo>
                    <a:pt x="187922" y="249523"/>
                  </a:lnTo>
                  <a:close/>
                </a:path>
                <a:path w="353694" h="381000">
                  <a:moveTo>
                    <a:pt x="289863" y="353400"/>
                  </a:moveTo>
                  <a:lnTo>
                    <a:pt x="262936" y="353400"/>
                  </a:lnTo>
                  <a:lnTo>
                    <a:pt x="262936" y="144307"/>
                  </a:lnTo>
                  <a:lnTo>
                    <a:pt x="289863" y="144307"/>
                  </a:lnTo>
                  <a:lnTo>
                    <a:pt x="289863" y="353400"/>
                  </a:lnTo>
                  <a:close/>
                </a:path>
                <a:path w="353694" h="381000">
                  <a:moveTo>
                    <a:pt x="155352" y="285789"/>
                  </a:moveTo>
                  <a:lnTo>
                    <a:pt x="150936" y="285789"/>
                  </a:lnTo>
                  <a:lnTo>
                    <a:pt x="146977" y="283842"/>
                  </a:lnTo>
                  <a:lnTo>
                    <a:pt x="47525" y="153016"/>
                  </a:lnTo>
                  <a:lnTo>
                    <a:pt x="81421" y="153016"/>
                  </a:lnTo>
                  <a:lnTo>
                    <a:pt x="154786" y="249523"/>
                  </a:lnTo>
                  <a:lnTo>
                    <a:pt x="187922" y="249523"/>
                  </a:lnTo>
                  <a:lnTo>
                    <a:pt x="163591" y="283625"/>
                  </a:lnTo>
                  <a:lnTo>
                    <a:pt x="159606" y="285721"/>
                  </a:lnTo>
                  <a:lnTo>
                    <a:pt x="155352" y="2857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5EC7B93E-6E93-2018-CBA8-EE03AF23B65E}"/>
              </a:ext>
            </a:extLst>
          </p:cNvPr>
          <p:cNvSpPr txBox="1"/>
          <p:nvPr/>
        </p:nvSpPr>
        <p:spPr>
          <a:xfrm>
            <a:off x="634489" y="4127173"/>
            <a:ext cx="4131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n-cs"/>
              </a:rPr>
              <a:t>서울특별시 자치구별 급성심정지환자 심폐소생술 시행종류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854E1FC-6FB8-7343-36C7-F6854D824421}"/>
              </a:ext>
            </a:extLst>
          </p:cNvPr>
          <p:cNvCxnSpPr>
            <a:cxnSpLocks/>
          </p:cNvCxnSpPr>
          <p:nvPr/>
        </p:nvCxnSpPr>
        <p:spPr>
          <a:xfrm>
            <a:off x="818347" y="6430748"/>
            <a:ext cx="4131734" cy="5647"/>
          </a:xfrm>
          <a:prstGeom prst="line">
            <a:avLst/>
          </a:prstGeom>
          <a:ln w="19050">
            <a:solidFill>
              <a:srgbClr val="8AAF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52CBEA3F-C97A-9338-52F5-B6A2B1C2C27E}"/>
              </a:ext>
            </a:extLst>
          </p:cNvPr>
          <p:cNvSpPr txBox="1"/>
          <p:nvPr/>
        </p:nvSpPr>
        <p:spPr>
          <a:xfrm>
            <a:off x="1165040" y="6430748"/>
            <a:ext cx="3600666" cy="3250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서울특별시 모든 자치구 </a:t>
            </a:r>
            <a:r>
              <a:rPr lang="ko-KR" altLang="en-US" sz="1100" dirty="0">
                <a:solidFill>
                  <a:srgbClr val="FF0000"/>
                </a:solidFill>
                <a:highlight>
                  <a:srgbClr val="FFFF00"/>
                </a:highlight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자동심장충격기 활용 너무 미비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0C7668F-3543-2A99-B734-08760AF40F3A}"/>
              </a:ext>
            </a:extLst>
          </p:cNvPr>
          <p:cNvGrpSpPr/>
          <p:nvPr/>
        </p:nvGrpSpPr>
        <p:grpSpPr>
          <a:xfrm>
            <a:off x="6597364" y="4105450"/>
            <a:ext cx="199095" cy="231212"/>
            <a:chOff x="1086107" y="942569"/>
            <a:chExt cx="199095" cy="231212"/>
          </a:xfrm>
        </p:grpSpPr>
        <p:sp>
          <p:nvSpPr>
            <p:cNvPr id="67" name="object 151">
              <a:extLst>
                <a:ext uri="{FF2B5EF4-FFF2-40B4-BE49-F238E27FC236}">
                  <a16:creationId xmlns:a16="http://schemas.microsoft.com/office/drawing/2014/main" id="{7BD9D400-E625-BB73-D044-4A397686F5C8}"/>
                </a:ext>
              </a:extLst>
            </p:cNvPr>
            <p:cNvSpPr/>
            <p:nvPr/>
          </p:nvSpPr>
          <p:spPr>
            <a:xfrm>
              <a:off x="1110097" y="1005386"/>
              <a:ext cx="151116" cy="152874"/>
            </a:xfrm>
            <a:custGeom>
              <a:avLst/>
              <a:gdLst/>
              <a:ahLst/>
              <a:cxnLst/>
              <a:rect l="l" t="t" r="r" b="b"/>
              <a:pathLst>
                <a:path w="242569" h="243839">
                  <a:moveTo>
                    <a:pt x="242337" y="243397"/>
                  </a:moveTo>
                  <a:lnTo>
                    <a:pt x="0" y="243397"/>
                  </a:lnTo>
                  <a:lnTo>
                    <a:pt x="0" y="0"/>
                  </a:lnTo>
                  <a:lnTo>
                    <a:pt x="242337" y="0"/>
                  </a:lnTo>
                  <a:lnTo>
                    <a:pt x="242337" y="243397"/>
                  </a:lnTo>
                  <a:close/>
                </a:path>
              </a:pathLst>
            </a:custGeom>
            <a:solidFill>
              <a:srgbClr val="5C82F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68" name="object 152">
              <a:extLst>
                <a:ext uri="{FF2B5EF4-FFF2-40B4-BE49-F238E27FC236}">
                  <a16:creationId xmlns:a16="http://schemas.microsoft.com/office/drawing/2014/main" id="{9BD020EC-5DF8-3790-8D47-0B2F0BC1185A}"/>
                </a:ext>
              </a:extLst>
            </p:cNvPr>
            <p:cNvSpPr/>
            <p:nvPr/>
          </p:nvSpPr>
          <p:spPr>
            <a:xfrm>
              <a:off x="1086107" y="942569"/>
              <a:ext cx="199095" cy="231212"/>
            </a:xfrm>
            <a:custGeom>
              <a:avLst/>
              <a:gdLst/>
              <a:ahLst/>
              <a:cxnLst/>
              <a:rect l="l" t="t" r="r" b="b"/>
              <a:pathLst>
                <a:path w="353694" h="381000">
                  <a:moveTo>
                    <a:pt x="287398" y="110002"/>
                  </a:moveTo>
                  <a:lnTo>
                    <a:pt x="254279" y="110002"/>
                  </a:lnTo>
                  <a:lnTo>
                    <a:pt x="331720" y="1419"/>
                  </a:lnTo>
                  <a:lnTo>
                    <a:pt x="340134" y="0"/>
                  </a:lnTo>
                  <a:lnTo>
                    <a:pt x="352211" y="8708"/>
                  </a:lnTo>
                  <a:lnTo>
                    <a:pt x="353611" y="17159"/>
                  </a:lnTo>
                  <a:lnTo>
                    <a:pt x="287398" y="110002"/>
                  </a:lnTo>
                  <a:close/>
                </a:path>
                <a:path w="353694" h="381000">
                  <a:moveTo>
                    <a:pt x="283845" y="380444"/>
                  </a:moveTo>
                  <a:lnTo>
                    <a:pt x="26616" y="380444"/>
                  </a:lnTo>
                  <a:lnTo>
                    <a:pt x="20598" y="374399"/>
                  </a:lnTo>
                  <a:lnTo>
                    <a:pt x="20598" y="121861"/>
                  </a:lnTo>
                  <a:lnTo>
                    <a:pt x="21002" y="120306"/>
                  </a:lnTo>
                  <a:lnTo>
                    <a:pt x="21554" y="118832"/>
                  </a:lnTo>
                  <a:lnTo>
                    <a:pt x="0" y="90489"/>
                  </a:lnTo>
                  <a:lnTo>
                    <a:pt x="1130" y="82011"/>
                  </a:lnTo>
                  <a:lnTo>
                    <a:pt x="12951" y="72924"/>
                  </a:lnTo>
                  <a:lnTo>
                    <a:pt x="21406" y="74087"/>
                  </a:lnTo>
                  <a:lnTo>
                    <a:pt x="48709" y="110002"/>
                  </a:lnTo>
                  <a:lnTo>
                    <a:pt x="287398" y="110002"/>
                  </a:lnTo>
                  <a:lnTo>
                    <a:pt x="285016" y="113342"/>
                  </a:lnTo>
                  <a:lnTo>
                    <a:pt x="287910" y="115830"/>
                  </a:lnTo>
                  <a:lnTo>
                    <a:pt x="289863" y="119386"/>
                  </a:lnTo>
                  <a:lnTo>
                    <a:pt x="289863" y="137046"/>
                  </a:lnTo>
                  <a:lnTo>
                    <a:pt x="69281" y="137046"/>
                  </a:lnTo>
                  <a:lnTo>
                    <a:pt x="81421" y="153016"/>
                  </a:lnTo>
                  <a:lnTo>
                    <a:pt x="47525" y="153016"/>
                  </a:lnTo>
                  <a:lnTo>
                    <a:pt x="47525" y="353400"/>
                  </a:lnTo>
                  <a:lnTo>
                    <a:pt x="289863" y="353400"/>
                  </a:lnTo>
                  <a:lnTo>
                    <a:pt x="289863" y="374399"/>
                  </a:lnTo>
                  <a:lnTo>
                    <a:pt x="283845" y="380444"/>
                  </a:lnTo>
                  <a:close/>
                </a:path>
                <a:path w="353694" h="381000">
                  <a:moveTo>
                    <a:pt x="187922" y="249523"/>
                  </a:moveTo>
                  <a:lnTo>
                    <a:pt x="154786" y="249523"/>
                  </a:lnTo>
                  <a:lnTo>
                    <a:pt x="234987" y="137046"/>
                  </a:lnTo>
                  <a:lnTo>
                    <a:pt x="289863" y="137046"/>
                  </a:lnTo>
                  <a:lnTo>
                    <a:pt x="289863" y="144307"/>
                  </a:lnTo>
                  <a:lnTo>
                    <a:pt x="262936" y="144307"/>
                  </a:lnTo>
                  <a:lnTo>
                    <a:pt x="187922" y="249523"/>
                  </a:lnTo>
                  <a:close/>
                </a:path>
                <a:path w="353694" h="381000">
                  <a:moveTo>
                    <a:pt x="289863" y="353400"/>
                  </a:moveTo>
                  <a:lnTo>
                    <a:pt x="262936" y="353400"/>
                  </a:lnTo>
                  <a:lnTo>
                    <a:pt x="262936" y="144307"/>
                  </a:lnTo>
                  <a:lnTo>
                    <a:pt x="289863" y="144307"/>
                  </a:lnTo>
                  <a:lnTo>
                    <a:pt x="289863" y="353400"/>
                  </a:lnTo>
                  <a:close/>
                </a:path>
                <a:path w="353694" h="381000">
                  <a:moveTo>
                    <a:pt x="155352" y="285789"/>
                  </a:moveTo>
                  <a:lnTo>
                    <a:pt x="150936" y="285789"/>
                  </a:lnTo>
                  <a:lnTo>
                    <a:pt x="146977" y="283842"/>
                  </a:lnTo>
                  <a:lnTo>
                    <a:pt x="47525" y="153016"/>
                  </a:lnTo>
                  <a:lnTo>
                    <a:pt x="81421" y="153016"/>
                  </a:lnTo>
                  <a:lnTo>
                    <a:pt x="154786" y="249523"/>
                  </a:lnTo>
                  <a:lnTo>
                    <a:pt x="187922" y="249523"/>
                  </a:lnTo>
                  <a:lnTo>
                    <a:pt x="163591" y="283625"/>
                  </a:lnTo>
                  <a:lnTo>
                    <a:pt x="159606" y="285721"/>
                  </a:lnTo>
                  <a:lnTo>
                    <a:pt x="155352" y="2857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D477CB99-1E1B-5482-4005-A60049497AE2}"/>
              </a:ext>
            </a:extLst>
          </p:cNvPr>
          <p:cNvSpPr txBox="1"/>
          <p:nvPr/>
        </p:nvSpPr>
        <p:spPr>
          <a:xfrm>
            <a:off x="6772470" y="4127173"/>
            <a:ext cx="41376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n-cs"/>
              </a:rPr>
              <a:t>서울특별시 자치구별 급성심정지환자 발생장소별 생존비율</a:t>
            </a: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25F8A79F-0E93-4B57-865E-E6B4BD165412}"/>
              </a:ext>
            </a:extLst>
          </p:cNvPr>
          <p:cNvCxnSpPr>
            <a:cxnSpLocks/>
          </p:cNvCxnSpPr>
          <p:nvPr/>
        </p:nvCxnSpPr>
        <p:spPr>
          <a:xfrm>
            <a:off x="6956328" y="6430748"/>
            <a:ext cx="4131734" cy="5647"/>
          </a:xfrm>
          <a:prstGeom prst="line">
            <a:avLst/>
          </a:prstGeom>
          <a:ln w="19050">
            <a:solidFill>
              <a:srgbClr val="8AAF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829FAB0-0A93-D8BD-1310-AECB30817D0B}"/>
              </a:ext>
            </a:extLst>
          </p:cNvPr>
          <p:cNvSpPr txBox="1"/>
          <p:nvPr/>
        </p:nvSpPr>
        <p:spPr>
          <a:xfrm>
            <a:off x="8085284" y="6430748"/>
            <a:ext cx="2036135" cy="3250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공공장소 </a:t>
            </a:r>
            <a:r>
              <a:rPr lang="en-US" altLang="ko-KR" sz="1100" dirty="0">
                <a:solidFill>
                  <a:srgbClr val="FF0000"/>
                </a:solidFill>
                <a:highlight>
                  <a:srgbClr val="FFFF00"/>
                </a:highlight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2.2</a:t>
            </a:r>
            <a:r>
              <a:rPr lang="ko-KR" altLang="en-US" sz="1100" dirty="0">
                <a:solidFill>
                  <a:srgbClr val="FF0000"/>
                </a:solidFill>
                <a:highlight>
                  <a:srgbClr val="FFFF00"/>
                </a:highlight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배 생존비율 높음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286B43E6-B6DC-755C-C453-ECFED4FDD2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765" y="1275203"/>
            <a:ext cx="5932800" cy="1977600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30A32F0C-BF48-1AF2-BD2D-81AE27ED42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4" y="4398409"/>
            <a:ext cx="5932800" cy="1977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877929-E617-BE28-A4EC-2B3DA0279F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281" y="4511500"/>
            <a:ext cx="2295733" cy="185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51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BD7501-A8B1-397D-E4F7-D5E914CC13FA}"/>
              </a:ext>
            </a:extLst>
          </p:cNvPr>
          <p:cNvSpPr/>
          <p:nvPr/>
        </p:nvSpPr>
        <p:spPr>
          <a:xfrm>
            <a:off x="0" y="1"/>
            <a:ext cx="12192000" cy="812799"/>
          </a:xfrm>
          <a:prstGeom prst="rect">
            <a:avLst/>
          </a:prstGeom>
          <a:solidFill>
            <a:schemeClr val="tx2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61ED27-F68D-1337-28EF-5A8A355B99DD}"/>
              </a:ext>
            </a:extLst>
          </p:cNvPr>
          <p:cNvSpPr txBox="1"/>
          <p:nvPr/>
        </p:nvSpPr>
        <p:spPr>
          <a:xfrm>
            <a:off x="9921828" y="0"/>
            <a:ext cx="227017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문제해결 빅데이터 활용 프로젝트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지하철역 반경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300m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자동심장충격기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(AED)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실태분석</a:t>
            </a:r>
            <a:endParaRPr kumimoji="0" lang="en-US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-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서울특별시 자치구 중심으로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-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D3A7D-399E-83A1-E32C-72D553BFF4D2}"/>
              </a:ext>
            </a:extLst>
          </p:cNvPr>
          <p:cNvSpPr txBox="1"/>
          <p:nvPr/>
        </p:nvSpPr>
        <p:spPr>
          <a:xfrm>
            <a:off x="225168" y="220509"/>
            <a:ext cx="6492483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67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+mn-cs"/>
              </a:rPr>
              <a:t>수행 절차 및 방법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+mn-cs"/>
              </a:rPr>
              <a:t>– 05 </a:t>
            </a:r>
            <a:r>
              <a:rPr lang="ko-KR" altLang="en-US" sz="1400" kern="0" dirty="0">
                <a:solidFill>
                  <a:sysClr val="windowText" lastClr="00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새로운 시각으로 바라본 자동심장충격기 배치적정성</a:t>
            </a:r>
            <a:endParaRPr kumimoji="0" lang="ko-KR" altLang="en-US" sz="1667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  <a:cs typeface="+mn-cs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037296F-6B33-EC68-282B-305C52BEB1E9}"/>
              </a:ext>
            </a:extLst>
          </p:cNvPr>
          <p:cNvGrpSpPr/>
          <p:nvPr/>
        </p:nvGrpSpPr>
        <p:grpSpPr>
          <a:xfrm>
            <a:off x="5181594" y="2067709"/>
            <a:ext cx="5932519" cy="261610"/>
            <a:chOff x="6547555" y="1212574"/>
            <a:chExt cx="5932519" cy="26161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9600736-F6EF-DA7D-2A23-3CA0238BF489}"/>
                </a:ext>
              </a:extLst>
            </p:cNvPr>
            <p:cNvSpPr/>
            <p:nvPr/>
          </p:nvSpPr>
          <p:spPr>
            <a:xfrm>
              <a:off x="6547555" y="1253068"/>
              <a:ext cx="180623" cy="180622"/>
            </a:xfrm>
            <a:prstGeom prst="ellipse">
              <a:avLst/>
            </a:prstGeom>
            <a:solidFill>
              <a:srgbClr val="8AA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BBC3E5E-C92C-B56A-F043-EE4C326E47DA}"/>
                </a:ext>
              </a:extLst>
            </p:cNvPr>
            <p:cNvSpPr txBox="1"/>
            <p:nvPr/>
          </p:nvSpPr>
          <p:spPr>
            <a:xfrm>
              <a:off x="6728178" y="1212574"/>
              <a:ext cx="57518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dirty="0">
                  <a:solidFill>
                    <a:prstClr val="black"/>
                  </a:solidFill>
                  <a:latin typeface="210 옴니고딕OTF 020" panose="02020503020101020101" pitchFamily="18" charset="-127"/>
                  <a:ea typeface="210 옴니고딕OTF 020" panose="02020503020101020101" pitchFamily="18" charset="-127"/>
                </a:rPr>
                <a:t>현재 우리나라는 자동심장충격기 규정이 존재하지만 규정이 세세하지도 구체적이지도 않음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E6A46F5-9204-4879-4B3C-19BE63775A1F}"/>
              </a:ext>
            </a:extLst>
          </p:cNvPr>
          <p:cNvGrpSpPr/>
          <p:nvPr/>
        </p:nvGrpSpPr>
        <p:grpSpPr>
          <a:xfrm>
            <a:off x="5181594" y="2428954"/>
            <a:ext cx="365354" cy="261610"/>
            <a:chOff x="6547555" y="1212574"/>
            <a:chExt cx="365354" cy="261610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6C53199-87F1-5E16-219B-F804BC7F6C91}"/>
                </a:ext>
              </a:extLst>
            </p:cNvPr>
            <p:cNvSpPr/>
            <p:nvPr/>
          </p:nvSpPr>
          <p:spPr>
            <a:xfrm>
              <a:off x="6547555" y="1253068"/>
              <a:ext cx="180623" cy="180622"/>
            </a:xfrm>
            <a:prstGeom prst="ellipse">
              <a:avLst/>
            </a:prstGeom>
            <a:solidFill>
              <a:srgbClr val="8AA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B126D8B-FA9D-2025-0A19-A9C2212B4FDC}"/>
                </a:ext>
              </a:extLst>
            </p:cNvPr>
            <p:cNvSpPr txBox="1"/>
            <p:nvPr/>
          </p:nvSpPr>
          <p:spPr>
            <a:xfrm>
              <a:off x="6728178" y="1212574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6B79FEF-A5BE-10F8-0F21-C12D1856012B}"/>
              </a:ext>
            </a:extLst>
          </p:cNvPr>
          <p:cNvGrpSpPr/>
          <p:nvPr/>
        </p:nvGrpSpPr>
        <p:grpSpPr>
          <a:xfrm>
            <a:off x="5181594" y="2428954"/>
            <a:ext cx="6213044" cy="633160"/>
            <a:chOff x="6547555" y="841024"/>
            <a:chExt cx="6213044" cy="63316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8283F64-FD20-2769-57F4-B0D0585B5EF1}"/>
                </a:ext>
              </a:extLst>
            </p:cNvPr>
            <p:cNvSpPr/>
            <p:nvPr/>
          </p:nvSpPr>
          <p:spPr>
            <a:xfrm>
              <a:off x="6547555" y="1253068"/>
              <a:ext cx="180623" cy="180622"/>
            </a:xfrm>
            <a:prstGeom prst="ellipse">
              <a:avLst/>
            </a:prstGeom>
            <a:solidFill>
              <a:srgbClr val="8AA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D01697-A41B-938A-16AE-B59A8D8A512E}"/>
                </a:ext>
              </a:extLst>
            </p:cNvPr>
            <p:cNvSpPr txBox="1"/>
            <p:nvPr/>
          </p:nvSpPr>
          <p:spPr>
            <a:xfrm>
              <a:off x="6728178" y="1212574"/>
              <a:ext cx="603242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옴니고딕OTF 020" panose="02020503020101020101" pitchFamily="18" charset="-127"/>
                  <a:ea typeface="210 옴니고딕OTF 020" panose="02020503020101020101" pitchFamily="18" charset="-127"/>
                  <a:cs typeface="+mn-cs"/>
                </a:rPr>
                <a:t>새로운 시각으로 자동심장충격기 배치적정성에 영향을 미치는 변수로 급성심정지환자를 바라봄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310C89A-65FB-D182-3BFD-F877E5AA8865}"/>
                </a:ext>
              </a:extLst>
            </p:cNvPr>
            <p:cNvSpPr txBox="1"/>
            <p:nvPr/>
          </p:nvSpPr>
          <p:spPr>
            <a:xfrm>
              <a:off x="6728178" y="841024"/>
              <a:ext cx="31870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옴니고딕OTF 020" panose="02020503020101020101" pitchFamily="18" charset="-127"/>
                  <a:ea typeface="210 옴니고딕OTF 020" panose="02020503020101020101" pitchFamily="18" charset="-127"/>
                  <a:cs typeface="+mn-cs"/>
                </a:rPr>
                <a:t>규정은 면적이나 이용객 수로 설치대상이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옴니고딕OTF 020" panose="02020503020101020101" pitchFamily="18" charset="-127"/>
                  <a:ea typeface="210 옴니고딕OTF 020" panose="02020503020101020101" pitchFamily="18" charset="-127"/>
                  <a:cs typeface="+mn-cs"/>
                </a:rPr>
                <a:t>정해짐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옴니고딕OTF 020" panose="02020503020101020101" pitchFamily="18" charset="-127"/>
                  <a:ea typeface="210 옴니고딕OTF 020" panose="02020503020101020101" pitchFamily="18" charset="-127"/>
                  <a:cs typeface="+mn-cs"/>
                </a:rPr>
                <a:t>.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endParaRP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3A39937-5AEB-9A84-429C-B3286A0ACB59}"/>
              </a:ext>
            </a:extLst>
          </p:cNvPr>
          <p:cNvCxnSpPr>
            <a:cxnSpLocks/>
          </p:cNvCxnSpPr>
          <p:nvPr/>
        </p:nvCxnSpPr>
        <p:spPr>
          <a:xfrm>
            <a:off x="6570133" y="3056467"/>
            <a:ext cx="4131734" cy="5647"/>
          </a:xfrm>
          <a:prstGeom prst="line">
            <a:avLst/>
          </a:prstGeom>
          <a:ln w="19050">
            <a:solidFill>
              <a:srgbClr val="8AAF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7A86CE7-FAD3-FFC1-C186-255BEEA0A1CD}"/>
              </a:ext>
            </a:extLst>
          </p:cNvPr>
          <p:cNvSpPr txBox="1"/>
          <p:nvPr/>
        </p:nvSpPr>
        <p:spPr>
          <a:xfrm>
            <a:off x="6950434" y="3056467"/>
            <a:ext cx="4221027" cy="2610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급성심정지환자수와 상관관계를 가지는 변수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는 어떤 것이 있을까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?</a:t>
            </a:r>
          </a:p>
          <a:p>
            <a:pPr marL="228600" marR="0" lvl="0" indent="-2286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highlight>
                  <a:srgbClr val="FFFF00"/>
                </a:highlight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노인인구</a:t>
            </a:r>
            <a:endParaRPr lang="en-US" altLang="ko-KR" sz="1100" dirty="0">
              <a:solidFill>
                <a:prstClr val="black"/>
              </a:solidFill>
              <a:highlight>
                <a:srgbClr val="FFFF00"/>
              </a:highlight>
              <a:latin typeface="210 옴니고딕OTF 020" panose="02020503020101020101" pitchFamily="18" charset="-127"/>
              <a:ea typeface="210 옴니고딕OTF 020" panose="02020503020101020101" pitchFamily="18" charset="-127"/>
            </a:endParaRPr>
          </a:p>
          <a:p>
            <a:pPr marL="228600" marR="0" lvl="0" indent="-2286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sz="1100" dirty="0">
              <a:solidFill>
                <a:prstClr val="black"/>
              </a:solidFill>
              <a:highlight>
                <a:srgbClr val="FFFF00"/>
              </a:highlight>
              <a:latin typeface="210 옴니고딕OTF 020" panose="02020503020101020101" pitchFamily="18" charset="-127"/>
              <a:ea typeface="210 옴니고딕OTF 020" panose="02020503020101020101" pitchFamily="18" charset="-127"/>
            </a:endParaRPr>
          </a:p>
          <a:p>
            <a:pPr marL="228600" marR="0" lvl="0" indent="-2286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sz="1100" dirty="0">
              <a:solidFill>
                <a:prstClr val="black"/>
              </a:solidFill>
              <a:highlight>
                <a:srgbClr val="FFFF00"/>
              </a:highlight>
              <a:latin typeface="210 옴니고딕OTF 020" panose="02020503020101020101" pitchFamily="18" charset="-127"/>
              <a:ea typeface="210 옴니고딕OTF 020" panose="02020503020101020101" pitchFamily="18" charset="-127"/>
            </a:endParaRPr>
          </a:p>
          <a:p>
            <a:pPr marL="228600" marR="0" lvl="0" indent="-2286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sz="1100" dirty="0">
              <a:solidFill>
                <a:prstClr val="black"/>
              </a:solidFill>
              <a:highlight>
                <a:srgbClr val="FFFF00"/>
              </a:highlight>
              <a:latin typeface="210 옴니고딕OTF 020" panose="02020503020101020101" pitchFamily="18" charset="-127"/>
              <a:ea typeface="210 옴니고딕OTF 020" panose="02020503020101020101" pitchFamily="18" charset="-127"/>
            </a:endParaRPr>
          </a:p>
          <a:p>
            <a:pPr marL="228600" marR="0" lvl="0" indent="-2286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sz="1100" dirty="0">
              <a:solidFill>
                <a:prstClr val="black"/>
              </a:solidFill>
              <a:highlight>
                <a:srgbClr val="FFFF00"/>
              </a:highlight>
              <a:latin typeface="210 옴니고딕OTF 020" panose="02020503020101020101" pitchFamily="18" charset="-127"/>
              <a:ea typeface="210 옴니고딕OTF 020" panose="02020503020101020101" pitchFamily="18" charset="-127"/>
            </a:endParaRPr>
          </a:p>
          <a:p>
            <a:pPr marL="228600" marR="0" lvl="0" indent="-2286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sz="1100" dirty="0">
              <a:solidFill>
                <a:prstClr val="black"/>
              </a:solidFill>
              <a:highlight>
                <a:srgbClr val="FFFF00"/>
              </a:highlight>
              <a:latin typeface="210 옴니고딕OTF 020" panose="02020503020101020101" pitchFamily="18" charset="-127"/>
              <a:ea typeface="210 옴니고딕OTF 020" panose="02020503020101020101" pitchFamily="18" charset="-127"/>
            </a:endParaRPr>
          </a:p>
          <a:p>
            <a:pPr marL="228600" marR="0" lvl="0" indent="-2286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sz="1100" dirty="0">
              <a:solidFill>
                <a:prstClr val="black"/>
              </a:solidFill>
              <a:highlight>
                <a:srgbClr val="FFFF00"/>
              </a:highlight>
              <a:latin typeface="210 옴니고딕OTF 020" panose="02020503020101020101" pitchFamily="18" charset="-127"/>
              <a:ea typeface="210 옴니고딕OTF 020" panose="02020503020101020101" pitchFamily="18" charset="-127"/>
            </a:endParaRPr>
          </a:p>
          <a:p>
            <a:pPr marL="228600" marR="0" lvl="0" indent="-2286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sz="1100" dirty="0">
              <a:solidFill>
                <a:prstClr val="black"/>
              </a:solidFill>
              <a:highlight>
                <a:srgbClr val="FFFF00"/>
              </a:highlight>
              <a:latin typeface="210 옴니고딕OTF 020" panose="02020503020101020101" pitchFamily="18" charset="-127"/>
              <a:ea typeface="210 옴니고딕OTF 020" panose="02020503020101020101" pitchFamily="18" charset="-127"/>
            </a:endParaRPr>
          </a:p>
          <a:p>
            <a:pPr marL="228600" marR="0" lvl="0" indent="-2286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highlight>
                  <a:srgbClr val="FFFF00"/>
                </a:highlight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주민등록상 거주인구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48533C-7ECC-79EB-77A0-DE906CDCE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01" y="1909266"/>
            <a:ext cx="4799170" cy="4742172"/>
          </a:xfrm>
          <a:prstGeom prst="rect">
            <a:avLst/>
          </a:prstGeom>
        </p:spPr>
      </p:pic>
      <p:sp>
        <p:nvSpPr>
          <p:cNvPr id="4" name="object 151">
            <a:extLst>
              <a:ext uri="{FF2B5EF4-FFF2-40B4-BE49-F238E27FC236}">
                <a16:creationId xmlns:a16="http://schemas.microsoft.com/office/drawing/2014/main" id="{F814112F-0A91-BFE7-A946-337118E524C7}"/>
              </a:ext>
            </a:extLst>
          </p:cNvPr>
          <p:cNvSpPr/>
          <p:nvPr/>
        </p:nvSpPr>
        <p:spPr>
          <a:xfrm>
            <a:off x="801805" y="1518513"/>
            <a:ext cx="242570" cy="243840"/>
          </a:xfrm>
          <a:custGeom>
            <a:avLst/>
            <a:gdLst/>
            <a:ahLst/>
            <a:cxnLst/>
            <a:rect l="l" t="t" r="r" b="b"/>
            <a:pathLst>
              <a:path w="242569" h="243839">
                <a:moveTo>
                  <a:pt x="242337" y="243397"/>
                </a:moveTo>
                <a:lnTo>
                  <a:pt x="0" y="243397"/>
                </a:lnTo>
                <a:lnTo>
                  <a:pt x="0" y="0"/>
                </a:lnTo>
                <a:lnTo>
                  <a:pt x="242337" y="0"/>
                </a:lnTo>
                <a:lnTo>
                  <a:pt x="242337" y="243397"/>
                </a:lnTo>
                <a:close/>
              </a:path>
            </a:pathLst>
          </a:custGeom>
          <a:solidFill>
            <a:srgbClr val="5C82F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5" name="object 152">
            <a:extLst>
              <a:ext uri="{FF2B5EF4-FFF2-40B4-BE49-F238E27FC236}">
                <a16:creationId xmlns:a16="http://schemas.microsoft.com/office/drawing/2014/main" id="{9ED856B0-0708-CD90-665B-C5D225227E68}"/>
              </a:ext>
            </a:extLst>
          </p:cNvPr>
          <p:cNvSpPr/>
          <p:nvPr/>
        </p:nvSpPr>
        <p:spPr>
          <a:xfrm>
            <a:off x="756402" y="1401673"/>
            <a:ext cx="353695" cy="381000"/>
          </a:xfrm>
          <a:custGeom>
            <a:avLst/>
            <a:gdLst/>
            <a:ahLst/>
            <a:cxnLst/>
            <a:rect l="l" t="t" r="r" b="b"/>
            <a:pathLst>
              <a:path w="353694" h="381000">
                <a:moveTo>
                  <a:pt x="287398" y="110002"/>
                </a:moveTo>
                <a:lnTo>
                  <a:pt x="254279" y="110002"/>
                </a:lnTo>
                <a:lnTo>
                  <a:pt x="331720" y="1419"/>
                </a:lnTo>
                <a:lnTo>
                  <a:pt x="340134" y="0"/>
                </a:lnTo>
                <a:lnTo>
                  <a:pt x="352211" y="8708"/>
                </a:lnTo>
                <a:lnTo>
                  <a:pt x="353611" y="17159"/>
                </a:lnTo>
                <a:lnTo>
                  <a:pt x="287398" y="110002"/>
                </a:lnTo>
                <a:close/>
              </a:path>
              <a:path w="353694" h="381000">
                <a:moveTo>
                  <a:pt x="283845" y="380444"/>
                </a:moveTo>
                <a:lnTo>
                  <a:pt x="26616" y="380444"/>
                </a:lnTo>
                <a:lnTo>
                  <a:pt x="20598" y="374399"/>
                </a:lnTo>
                <a:lnTo>
                  <a:pt x="20598" y="121861"/>
                </a:lnTo>
                <a:lnTo>
                  <a:pt x="21002" y="120306"/>
                </a:lnTo>
                <a:lnTo>
                  <a:pt x="21554" y="118832"/>
                </a:lnTo>
                <a:lnTo>
                  <a:pt x="0" y="90489"/>
                </a:lnTo>
                <a:lnTo>
                  <a:pt x="1130" y="82011"/>
                </a:lnTo>
                <a:lnTo>
                  <a:pt x="12951" y="72924"/>
                </a:lnTo>
                <a:lnTo>
                  <a:pt x="21406" y="74087"/>
                </a:lnTo>
                <a:lnTo>
                  <a:pt x="48709" y="110002"/>
                </a:lnTo>
                <a:lnTo>
                  <a:pt x="287398" y="110002"/>
                </a:lnTo>
                <a:lnTo>
                  <a:pt x="285016" y="113342"/>
                </a:lnTo>
                <a:lnTo>
                  <a:pt x="287910" y="115830"/>
                </a:lnTo>
                <a:lnTo>
                  <a:pt x="289863" y="119386"/>
                </a:lnTo>
                <a:lnTo>
                  <a:pt x="289863" y="137046"/>
                </a:lnTo>
                <a:lnTo>
                  <a:pt x="69281" y="137046"/>
                </a:lnTo>
                <a:lnTo>
                  <a:pt x="81421" y="153016"/>
                </a:lnTo>
                <a:lnTo>
                  <a:pt x="47525" y="153016"/>
                </a:lnTo>
                <a:lnTo>
                  <a:pt x="47525" y="353400"/>
                </a:lnTo>
                <a:lnTo>
                  <a:pt x="289863" y="353400"/>
                </a:lnTo>
                <a:lnTo>
                  <a:pt x="289863" y="374399"/>
                </a:lnTo>
                <a:lnTo>
                  <a:pt x="283845" y="380444"/>
                </a:lnTo>
                <a:close/>
              </a:path>
              <a:path w="353694" h="381000">
                <a:moveTo>
                  <a:pt x="187922" y="249523"/>
                </a:moveTo>
                <a:lnTo>
                  <a:pt x="154786" y="249523"/>
                </a:lnTo>
                <a:lnTo>
                  <a:pt x="234987" y="137046"/>
                </a:lnTo>
                <a:lnTo>
                  <a:pt x="289863" y="137046"/>
                </a:lnTo>
                <a:lnTo>
                  <a:pt x="289863" y="144307"/>
                </a:lnTo>
                <a:lnTo>
                  <a:pt x="262936" y="144307"/>
                </a:lnTo>
                <a:lnTo>
                  <a:pt x="187922" y="249523"/>
                </a:lnTo>
                <a:close/>
              </a:path>
              <a:path w="353694" h="381000">
                <a:moveTo>
                  <a:pt x="289863" y="353400"/>
                </a:moveTo>
                <a:lnTo>
                  <a:pt x="262936" y="353400"/>
                </a:lnTo>
                <a:lnTo>
                  <a:pt x="262936" y="144307"/>
                </a:lnTo>
                <a:lnTo>
                  <a:pt x="289863" y="144307"/>
                </a:lnTo>
                <a:lnTo>
                  <a:pt x="289863" y="353400"/>
                </a:lnTo>
                <a:close/>
              </a:path>
              <a:path w="353694" h="381000">
                <a:moveTo>
                  <a:pt x="155352" y="285789"/>
                </a:moveTo>
                <a:lnTo>
                  <a:pt x="150936" y="285789"/>
                </a:lnTo>
                <a:lnTo>
                  <a:pt x="146977" y="283842"/>
                </a:lnTo>
                <a:lnTo>
                  <a:pt x="47525" y="153016"/>
                </a:lnTo>
                <a:lnTo>
                  <a:pt x="81421" y="153016"/>
                </a:lnTo>
                <a:lnTo>
                  <a:pt x="154786" y="249523"/>
                </a:lnTo>
                <a:lnTo>
                  <a:pt x="187922" y="249523"/>
                </a:lnTo>
                <a:lnTo>
                  <a:pt x="163591" y="283625"/>
                </a:lnTo>
                <a:lnTo>
                  <a:pt x="159606" y="285721"/>
                </a:lnTo>
                <a:lnTo>
                  <a:pt x="155352" y="2857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E6AA89-5B7F-AD97-67A1-0F9FAEE24DBE}"/>
              </a:ext>
            </a:extLst>
          </p:cNvPr>
          <p:cNvSpPr txBox="1"/>
          <p:nvPr/>
        </p:nvSpPr>
        <p:spPr>
          <a:xfrm>
            <a:off x="1156833" y="1515427"/>
            <a:ext cx="15872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자동심장충격기 규정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 030" panose="02020603020101020101" pitchFamily="18" charset="-127"/>
              <a:ea typeface="210 옴니고딕 030" panose="02020603020101020101" pitchFamily="18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9C24C9-6B50-D36E-02FC-3C75DD4F5465}"/>
              </a:ext>
            </a:extLst>
          </p:cNvPr>
          <p:cNvSpPr txBox="1"/>
          <p:nvPr/>
        </p:nvSpPr>
        <p:spPr>
          <a:xfrm>
            <a:off x="10763092" y="6319275"/>
            <a:ext cx="7008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Page 14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9C92313-5F43-F12C-5550-15B5C99BD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663" y="5643332"/>
            <a:ext cx="2149591" cy="10587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858368A-4ED8-D876-7215-722EE995F5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182" y="3714592"/>
            <a:ext cx="4041868" cy="13472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26DB5A-0A8E-9FE1-C4F0-AFA1053BEC94}"/>
              </a:ext>
            </a:extLst>
          </p:cNvPr>
          <p:cNvSpPr txBox="1"/>
          <p:nvPr/>
        </p:nvSpPr>
        <p:spPr>
          <a:xfrm>
            <a:off x="7241182" y="6451383"/>
            <a:ext cx="82907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출처 질병관리청</a:t>
            </a:r>
            <a:endParaRPr lang="ko-KR" altLang="en-US" sz="700" dirty="0">
              <a:latin typeface="210 옴니고딕OTF 020" panose="02020503020101020101" pitchFamily="18" charset="-127"/>
              <a:ea typeface="210 옴니고딕OTF 020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3324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BD7501-A8B1-397D-E4F7-D5E914CC13FA}"/>
              </a:ext>
            </a:extLst>
          </p:cNvPr>
          <p:cNvSpPr/>
          <p:nvPr/>
        </p:nvSpPr>
        <p:spPr>
          <a:xfrm>
            <a:off x="0" y="1"/>
            <a:ext cx="12192000" cy="812799"/>
          </a:xfrm>
          <a:prstGeom prst="rect">
            <a:avLst/>
          </a:prstGeom>
          <a:solidFill>
            <a:schemeClr val="tx2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61ED27-F68D-1337-28EF-5A8A355B99DD}"/>
              </a:ext>
            </a:extLst>
          </p:cNvPr>
          <p:cNvSpPr txBox="1"/>
          <p:nvPr/>
        </p:nvSpPr>
        <p:spPr>
          <a:xfrm>
            <a:off x="9921828" y="0"/>
            <a:ext cx="227017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문제해결 빅데이터 활용 프로젝트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지하철역 반경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300m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자동심장충격기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(AED)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실태분석</a:t>
            </a:r>
            <a:endParaRPr kumimoji="0" lang="en-US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-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서울특별시 자치구 중심으로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-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D3A7D-399E-83A1-E32C-72D553BFF4D2}"/>
              </a:ext>
            </a:extLst>
          </p:cNvPr>
          <p:cNvSpPr txBox="1"/>
          <p:nvPr/>
        </p:nvSpPr>
        <p:spPr>
          <a:xfrm>
            <a:off x="225168" y="220509"/>
            <a:ext cx="3289683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67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+mn-cs"/>
              </a:rPr>
              <a:t>수행 절차 및 방법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+mn-cs"/>
              </a:rPr>
              <a:t>– 06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+mn-cs"/>
              </a:rPr>
              <a:t>상관분석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+mn-cs"/>
              </a:rPr>
              <a:t>(1)</a:t>
            </a:r>
            <a:endParaRPr kumimoji="0" lang="ko-KR" altLang="en-US" sz="1667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  <a:cs typeface="+mn-cs"/>
            </a:endParaRPr>
          </a:p>
        </p:txBody>
      </p:sp>
      <p:sp>
        <p:nvSpPr>
          <p:cNvPr id="4" name="object 151">
            <a:extLst>
              <a:ext uri="{FF2B5EF4-FFF2-40B4-BE49-F238E27FC236}">
                <a16:creationId xmlns:a16="http://schemas.microsoft.com/office/drawing/2014/main" id="{F814112F-0A91-BFE7-A946-337118E524C7}"/>
              </a:ext>
            </a:extLst>
          </p:cNvPr>
          <p:cNvSpPr/>
          <p:nvPr/>
        </p:nvSpPr>
        <p:spPr>
          <a:xfrm>
            <a:off x="801805" y="1518513"/>
            <a:ext cx="242570" cy="243840"/>
          </a:xfrm>
          <a:custGeom>
            <a:avLst/>
            <a:gdLst/>
            <a:ahLst/>
            <a:cxnLst/>
            <a:rect l="l" t="t" r="r" b="b"/>
            <a:pathLst>
              <a:path w="242569" h="243839">
                <a:moveTo>
                  <a:pt x="242337" y="243397"/>
                </a:moveTo>
                <a:lnTo>
                  <a:pt x="0" y="243397"/>
                </a:lnTo>
                <a:lnTo>
                  <a:pt x="0" y="0"/>
                </a:lnTo>
                <a:lnTo>
                  <a:pt x="242337" y="0"/>
                </a:lnTo>
                <a:lnTo>
                  <a:pt x="242337" y="243397"/>
                </a:lnTo>
                <a:close/>
              </a:path>
            </a:pathLst>
          </a:custGeom>
          <a:solidFill>
            <a:srgbClr val="5C82F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5" name="object 152">
            <a:extLst>
              <a:ext uri="{FF2B5EF4-FFF2-40B4-BE49-F238E27FC236}">
                <a16:creationId xmlns:a16="http://schemas.microsoft.com/office/drawing/2014/main" id="{9ED856B0-0708-CD90-665B-C5D225227E68}"/>
              </a:ext>
            </a:extLst>
          </p:cNvPr>
          <p:cNvSpPr/>
          <p:nvPr/>
        </p:nvSpPr>
        <p:spPr>
          <a:xfrm>
            <a:off x="756402" y="1401673"/>
            <a:ext cx="353695" cy="381000"/>
          </a:xfrm>
          <a:custGeom>
            <a:avLst/>
            <a:gdLst/>
            <a:ahLst/>
            <a:cxnLst/>
            <a:rect l="l" t="t" r="r" b="b"/>
            <a:pathLst>
              <a:path w="353694" h="381000">
                <a:moveTo>
                  <a:pt x="287398" y="110002"/>
                </a:moveTo>
                <a:lnTo>
                  <a:pt x="254279" y="110002"/>
                </a:lnTo>
                <a:lnTo>
                  <a:pt x="331720" y="1419"/>
                </a:lnTo>
                <a:lnTo>
                  <a:pt x="340134" y="0"/>
                </a:lnTo>
                <a:lnTo>
                  <a:pt x="352211" y="8708"/>
                </a:lnTo>
                <a:lnTo>
                  <a:pt x="353611" y="17159"/>
                </a:lnTo>
                <a:lnTo>
                  <a:pt x="287398" y="110002"/>
                </a:lnTo>
                <a:close/>
              </a:path>
              <a:path w="353694" h="381000">
                <a:moveTo>
                  <a:pt x="283845" y="380444"/>
                </a:moveTo>
                <a:lnTo>
                  <a:pt x="26616" y="380444"/>
                </a:lnTo>
                <a:lnTo>
                  <a:pt x="20598" y="374399"/>
                </a:lnTo>
                <a:lnTo>
                  <a:pt x="20598" y="121861"/>
                </a:lnTo>
                <a:lnTo>
                  <a:pt x="21002" y="120306"/>
                </a:lnTo>
                <a:lnTo>
                  <a:pt x="21554" y="118832"/>
                </a:lnTo>
                <a:lnTo>
                  <a:pt x="0" y="90489"/>
                </a:lnTo>
                <a:lnTo>
                  <a:pt x="1130" y="82011"/>
                </a:lnTo>
                <a:lnTo>
                  <a:pt x="12951" y="72924"/>
                </a:lnTo>
                <a:lnTo>
                  <a:pt x="21406" y="74087"/>
                </a:lnTo>
                <a:lnTo>
                  <a:pt x="48709" y="110002"/>
                </a:lnTo>
                <a:lnTo>
                  <a:pt x="287398" y="110002"/>
                </a:lnTo>
                <a:lnTo>
                  <a:pt x="285016" y="113342"/>
                </a:lnTo>
                <a:lnTo>
                  <a:pt x="287910" y="115830"/>
                </a:lnTo>
                <a:lnTo>
                  <a:pt x="289863" y="119386"/>
                </a:lnTo>
                <a:lnTo>
                  <a:pt x="289863" y="137046"/>
                </a:lnTo>
                <a:lnTo>
                  <a:pt x="69281" y="137046"/>
                </a:lnTo>
                <a:lnTo>
                  <a:pt x="81421" y="153016"/>
                </a:lnTo>
                <a:lnTo>
                  <a:pt x="47525" y="153016"/>
                </a:lnTo>
                <a:lnTo>
                  <a:pt x="47525" y="353400"/>
                </a:lnTo>
                <a:lnTo>
                  <a:pt x="289863" y="353400"/>
                </a:lnTo>
                <a:lnTo>
                  <a:pt x="289863" y="374399"/>
                </a:lnTo>
                <a:lnTo>
                  <a:pt x="283845" y="380444"/>
                </a:lnTo>
                <a:close/>
              </a:path>
              <a:path w="353694" h="381000">
                <a:moveTo>
                  <a:pt x="187922" y="249523"/>
                </a:moveTo>
                <a:lnTo>
                  <a:pt x="154786" y="249523"/>
                </a:lnTo>
                <a:lnTo>
                  <a:pt x="234987" y="137046"/>
                </a:lnTo>
                <a:lnTo>
                  <a:pt x="289863" y="137046"/>
                </a:lnTo>
                <a:lnTo>
                  <a:pt x="289863" y="144307"/>
                </a:lnTo>
                <a:lnTo>
                  <a:pt x="262936" y="144307"/>
                </a:lnTo>
                <a:lnTo>
                  <a:pt x="187922" y="249523"/>
                </a:lnTo>
                <a:close/>
              </a:path>
              <a:path w="353694" h="381000">
                <a:moveTo>
                  <a:pt x="289863" y="353400"/>
                </a:moveTo>
                <a:lnTo>
                  <a:pt x="262936" y="353400"/>
                </a:lnTo>
                <a:lnTo>
                  <a:pt x="262936" y="144307"/>
                </a:lnTo>
                <a:lnTo>
                  <a:pt x="289863" y="144307"/>
                </a:lnTo>
                <a:lnTo>
                  <a:pt x="289863" y="353400"/>
                </a:lnTo>
                <a:close/>
              </a:path>
              <a:path w="353694" h="381000">
                <a:moveTo>
                  <a:pt x="155352" y="285789"/>
                </a:moveTo>
                <a:lnTo>
                  <a:pt x="150936" y="285789"/>
                </a:lnTo>
                <a:lnTo>
                  <a:pt x="146977" y="283842"/>
                </a:lnTo>
                <a:lnTo>
                  <a:pt x="47525" y="153016"/>
                </a:lnTo>
                <a:lnTo>
                  <a:pt x="81421" y="153016"/>
                </a:lnTo>
                <a:lnTo>
                  <a:pt x="154786" y="249523"/>
                </a:lnTo>
                <a:lnTo>
                  <a:pt x="187922" y="249523"/>
                </a:lnTo>
                <a:lnTo>
                  <a:pt x="163591" y="283625"/>
                </a:lnTo>
                <a:lnTo>
                  <a:pt x="159606" y="285721"/>
                </a:lnTo>
                <a:lnTo>
                  <a:pt x="155352" y="2857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E6AA89-5B7F-AD97-67A1-0F9FAEE24DBE}"/>
              </a:ext>
            </a:extLst>
          </p:cNvPr>
          <p:cNvSpPr txBox="1"/>
          <p:nvPr/>
        </p:nvSpPr>
        <p:spPr>
          <a:xfrm>
            <a:off x="1156833" y="1515427"/>
            <a:ext cx="52100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급성심정지환자수와 노인인구 </a:t>
            </a:r>
            <a:r>
              <a:rPr lang="en-US" altLang="ko-KR" sz="1200" dirty="0"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&amp; </a:t>
            </a:r>
            <a:r>
              <a:rPr lang="ko-KR" altLang="en-US" sz="1200" dirty="0"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급성심정지환자수와 </a:t>
            </a:r>
            <a:r>
              <a:rPr lang="ko-KR" altLang="en-US" sz="1200" dirty="0" err="1"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주민등록상거주인구</a:t>
            </a:r>
            <a:r>
              <a:rPr lang="ko-KR" altLang="en-US" sz="1200" dirty="0"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 030" panose="02020603020101020101" pitchFamily="18" charset="-127"/>
              <a:ea typeface="210 옴니고딕 030" panose="02020603020101020101" pitchFamily="18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7E91F27-13AC-CA5C-A0E0-E5773D87C12A}"/>
              </a:ext>
            </a:extLst>
          </p:cNvPr>
          <p:cNvGrpSpPr/>
          <p:nvPr/>
        </p:nvGrpSpPr>
        <p:grpSpPr>
          <a:xfrm>
            <a:off x="225168" y="2067709"/>
            <a:ext cx="3960825" cy="261610"/>
            <a:chOff x="6547555" y="1212574"/>
            <a:chExt cx="3960825" cy="261610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DDA89BB-0B8A-67D8-B840-4488F369E971}"/>
                </a:ext>
              </a:extLst>
            </p:cNvPr>
            <p:cNvSpPr/>
            <p:nvPr/>
          </p:nvSpPr>
          <p:spPr>
            <a:xfrm>
              <a:off x="6547555" y="1253068"/>
              <a:ext cx="180623" cy="180622"/>
            </a:xfrm>
            <a:prstGeom prst="ellipse">
              <a:avLst/>
            </a:prstGeom>
            <a:solidFill>
              <a:srgbClr val="8AA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EDEC4F4-496D-BF18-E730-1C7041A8DA43}"/>
                </a:ext>
              </a:extLst>
            </p:cNvPr>
            <p:cNvSpPr txBox="1"/>
            <p:nvPr/>
          </p:nvSpPr>
          <p:spPr>
            <a:xfrm>
              <a:off x="6728178" y="1212574"/>
              <a:ext cx="37802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옴니고딕OTF 020" panose="02020503020101020101" pitchFamily="18" charset="-127"/>
                  <a:ea typeface="210 옴니고딕OTF 020" panose="02020503020101020101" pitchFamily="18" charset="-127"/>
                  <a:cs typeface="+mn-cs"/>
                </a:rPr>
                <a:t>급성심정지환자수 연령대를 분석 했을 때 노년이 가장 많음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F45388B-BA62-C0EA-A500-8CB6ACE300B4}"/>
              </a:ext>
            </a:extLst>
          </p:cNvPr>
          <p:cNvGrpSpPr/>
          <p:nvPr/>
        </p:nvGrpSpPr>
        <p:grpSpPr>
          <a:xfrm>
            <a:off x="225168" y="2428954"/>
            <a:ext cx="5057279" cy="261610"/>
            <a:chOff x="6547555" y="1212574"/>
            <a:chExt cx="5057279" cy="26161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EDB100C-B64B-709D-F65C-C2AF152D3E21}"/>
                </a:ext>
              </a:extLst>
            </p:cNvPr>
            <p:cNvSpPr/>
            <p:nvPr/>
          </p:nvSpPr>
          <p:spPr>
            <a:xfrm>
              <a:off x="6547555" y="1253068"/>
              <a:ext cx="180623" cy="180622"/>
            </a:xfrm>
            <a:prstGeom prst="ellipse">
              <a:avLst/>
            </a:prstGeom>
            <a:solidFill>
              <a:srgbClr val="8AA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CE2201-F341-35E7-80F8-871C11E36C72}"/>
                </a:ext>
              </a:extLst>
            </p:cNvPr>
            <p:cNvSpPr txBox="1"/>
            <p:nvPr/>
          </p:nvSpPr>
          <p:spPr>
            <a:xfrm>
              <a:off x="6728178" y="1212574"/>
              <a:ext cx="487665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옴니고딕OTF 020" panose="02020503020101020101" pitchFamily="18" charset="-127"/>
                  <a:ea typeface="210 옴니고딕OTF 020" panose="02020503020101020101" pitchFamily="18" charset="-127"/>
                  <a:cs typeface="+mn-cs"/>
                </a:rPr>
                <a:t>2018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옴니고딕OTF 020" panose="02020503020101020101" pitchFamily="18" charset="-127"/>
                  <a:ea typeface="210 옴니고딕OTF 020" panose="02020503020101020101" pitchFamily="18" charset="-127"/>
                  <a:cs typeface="+mn-cs"/>
                </a:rPr>
                <a:t>년</a:t>
              </a:r>
              <a:r>
                <a:rPr lang="en-US" altLang="ko-KR" sz="1100" dirty="0">
                  <a:solidFill>
                    <a:prstClr val="black"/>
                  </a:solidFill>
                  <a:latin typeface="210 옴니고딕OTF 020" panose="02020503020101020101" pitchFamily="18" charset="-127"/>
                  <a:ea typeface="210 옴니고딕OTF 020" panose="02020503020101020101" pitchFamily="18" charset="-127"/>
                </a:rPr>
                <a:t>~2019</a:t>
              </a:r>
              <a:r>
                <a:rPr lang="ko-KR" altLang="en-US" sz="1100" dirty="0">
                  <a:solidFill>
                    <a:prstClr val="black"/>
                  </a:solidFill>
                  <a:latin typeface="210 옴니고딕OTF 020" panose="02020503020101020101" pitchFamily="18" charset="-127"/>
                  <a:ea typeface="210 옴니고딕OTF 020" panose="02020503020101020101" pitchFamily="18" charset="-127"/>
                </a:rPr>
                <a:t>년 고령자현황 </a:t>
              </a:r>
              <a:r>
                <a:rPr lang="en-US" altLang="ko-KR" sz="1100" dirty="0">
                  <a:solidFill>
                    <a:prstClr val="black"/>
                  </a:solidFill>
                  <a:latin typeface="210 옴니고딕OTF 020" panose="02020503020101020101" pitchFamily="18" charset="-127"/>
                  <a:ea typeface="210 옴니고딕OTF 020" panose="02020503020101020101" pitchFamily="18" charset="-127"/>
                </a:rPr>
                <a:t>&amp; 2018</a:t>
              </a:r>
              <a:r>
                <a:rPr lang="ko-KR" altLang="en-US" sz="1100" dirty="0">
                  <a:solidFill>
                    <a:prstClr val="black"/>
                  </a:solidFill>
                  <a:latin typeface="210 옴니고딕OTF 020" panose="02020503020101020101" pitchFamily="18" charset="-127"/>
                  <a:ea typeface="210 옴니고딕OTF 020" panose="02020503020101020101" pitchFamily="18" charset="-127"/>
                </a:rPr>
                <a:t>년</a:t>
              </a:r>
              <a:r>
                <a:rPr lang="en-US" altLang="ko-KR" sz="1100" dirty="0">
                  <a:solidFill>
                    <a:prstClr val="black"/>
                  </a:solidFill>
                  <a:latin typeface="210 옴니고딕OTF 020" panose="02020503020101020101" pitchFamily="18" charset="-127"/>
                  <a:ea typeface="210 옴니고딕OTF 020" panose="02020503020101020101" pitchFamily="18" charset="-127"/>
                </a:rPr>
                <a:t>~2020</a:t>
              </a:r>
              <a:r>
                <a:rPr lang="ko-KR" altLang="en-US" sz="1100" dirty="0">
                  <a:solidFill>
                    <a:prstClr val="black"/>
                  </a:solidFill>
                  <a:latin typeface="210 옴니고딕OTF 020" panose="02020503020101020101" pitchFamily="18" charset="-127"/>
                  <a:ea typeface="210 옴니고딕OTF 020" panose="02020503020101020101" pitchFamily="18" charset="-127"/>
                </a:rPr>
                <a:t>년 급성심정지환자수 상관분석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endParaRPr>
            </a:p>
          </p:txBody>
        </p:sp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8A8F9055-76FE-0C70-F4A1-5C85DAF96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68" y="2790199"/>
            <a:ext cx="5397053" cy="1459859"/>
          </a:xfrm>
          <a:prstGeom prst="rect">
            <a:avLst/>
          </a:prstGeom>
        </p:spPr>
      </p:pic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F66D445-3408-0239-0AAA-7379270B2377}"/>
              </a:ext>
            </a:extLst>
          </p:cNvPr>
          <p:cNvCxnSpPr>
            <a:cxnSpLocks/>
          </p:cNvCxnSpPr>
          <p:nvPr/>
        </p:nvCxnSpPr>
        <p:spPr>
          <a:xfrm>
            <a:off x="438668" y="2697270"/>
            <a:ext cx="1809970" cy="0"/>
          </a:xfrm>
          <a:prstGeom prst="line">
            <a:avLst/>
          </a:prstGeom>
          <a:ln w="19050">
            <a:solidFill>
              <a:srgbClr val="8AAF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5CC40ECF-1679-EB9A-70B0-089329756A84}"/>
              </a:ext>
            </a:extLst>
          </p:cNvPr>
          <p:cNvGrpSpPr/>
          <p:nvPr/>
        </p:nvGrpSpPr>
        <p:grpSpPr>
          <a:xfrm>
            <a:off x="6356281" y="2067709"/>
            <a:ext cx="3165736" cy="261610"/>
            <a:chOff x="6547555" y="1212574"/>
            <a:chExt cx="3165736" cy="261610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DEDE2D4-C323-B88B-FC1D-28B7F8458E32}"/>
                </a:ext>
              </a:extLst>
            </p:cNvPr>
            <p:cNvSpPr/>
            <p:nvPr/>
          </p:nvSpPr>
          <p:spPr>
            <a:xfrm>
              <a:off x="6547555" y="1253068"/>
              <a:ext cx="180623" cy="180622"/>
            </a:xfrm>
            <a:prstGeom prst="ellipse">
              <a:avLst/>
            </a:prstGeom>
            <a:solidFill>
              <a:srgbClr val="8AA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D7D75D2-BEF3-2676-B68E-99E28110F7A7}"/>
                </a:ext>
              </a:extLst>
            </p:cNvPr>
            <p:cNvSpPr txBox="1"/>
            <p:nvPr/>
          </p:nvSpPr>
          <p:spPr>
            <a:xfrm>
              <a:off x="6728178" y="1212574"/>
              <a:ext cx="298511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옴니고딕OTF 020" panose="02020503020101020101" pitchFamily="18" charset="-127"/>
                  <a:ea typeface="210 옴니고딕OTF 020" panose="02020503020101020101" pitchFamily="18" charset="-127"/>
                  <a:cs typeface="+mn-cs"/>
                </a:rPr>
                <a:t>인구 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옴니고딕OTF 020" panose="02020503020101020101" pitchFamily="18" charset="-127"/>
                  <a:ea typeface="210 옴니고딕OTF 020" panose="02020503020101020101" pitchFamily="18" charset="-127"/>
                  <a:cs typeface="+mn-cs"/>
                </a:rPr>
                <a:t>10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옴니고딕OTF 020" panose="02020503020101020101" pitchFamily="18" charset="-127"/>
                  <a:ea typeface="210 옴니고딕OTF 020" panose="02020503020101020101" pitchFamily="18" charset="-127"/>
                  <a:cs typeface="+mn-cs"/>
                </a:rPr>
                <a:t>만명당 급성심정지 발생건수는 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옴니고딕OTF 020" panose="02020503020101020101" pitchFamily="18" charset="-127"/>
                  <a:ea typeface="210 옴니고딕OTF 020" panose="02020503020101020101" pitchFamily="18" charset="-127"/>
                  <a:cs typeface="+mn-cs"/>
                </a:rPr>
                <a:t>61.6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옴니고딕OTF 020" panose="02020503020101020101" pitchFamily="18" charset="-127"/>
                  <a:ea typeface="210 옴니고딕OTF 020" panose="02020503020101020101" pitchFamily="18" charset="-127"/>
                  <a:cs typeface="+mn-cs"/>
                </a:rPr>
                <a:t>명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D83F67B-25F4-48EC-11ED-7AD7B0B739E0}"/>
              </a:ext>
            </a:extLst>
          </p:cNvPr>
          <p:cNvGrpSpPr/>
          <p:nvPr/>
        </p:nvGrpSpPr>
        <p:grpSpPr>
          <a:xfrm>
            <a:off x="6356281" y="2428954"/>
            <a:ext cx="5650390" cy="261610"/>
            <a:chOff x="6547555" y="1212574"/>
            <a:chExt cx="5650390" cy="261610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13B52CCF-33A9-62EF-91B3-2973B4CA9FBF}"/>
                </a:ext>
              </a:extLst>
            </p:cNvPr>
            <p:cNvSpPr/>
            <p:nvPr/>
          </p:nvSpPr>
          <p:spPr>
            <a:xfrm>
              <a:off x="6547555" y="1253068"/>
              <a:ext cx="180623" cy="180622"/>
            </a:xfrm>
            <a:prstGeom prst="ellipse">
              <a:avLst/>
            </a:prstGeom>
            <a:solidFill>
              <a:srgbClr val="8AA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BB04118-1361-6575-2D06-CC167171173C}"/>
                </a:ext>
              </a:extLst>
            </p:cNvPr>
            <p:cNvSpPr txBox="1"/>
            <p:nvPr/>
          </p:nvSpPr>
          <p:spPr>
            <a:xfrm>
              <a:off x="6728178" y="1212574"/>
              <a:ext cx="54697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옴니고딕OTF 020" panose="02020503020101020101" pitchFamily="18" charset="-127"/>
                  <a:ea typeface="210 옴니고딕OTF 020" panose="02020503020101020101" pitchFamily="18" charset="-127"/>
                  <a:cs typeface="+mn-cs"/>
                </a:rPr>
                <a:t>2018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옴니고딕OTF 020" panose="02020503020101020101" pitchFamily="18" charset="-127"/>
                  <a:ea typeface="210 옴니고딕OTF 020" panose="02020503020101020101" pitchFamily="18" charset="-127"/>
                  <a:cs typeface="+mn-cs"/>
                </a:rPr>
                <a:t>년</a:t>
              </a:r>
              <a:r>
                <a:rPr lang="en-US" altLang="ko-KR" sz="1100" dirty="0">
                  <a:solidFill>
                    <a:prstClr val="black"/>
                  </a:solidFill>
                  <a:latin typeface="210 옴니고딕OTF 020" panose="02020503020101020101" pitchFamily="18" charset="-127"/>
                  <a:ea typeface="210 옴니고딕OTF 020" panose="02020503020101020101" pitchFamily="18" charset="-127"/>
                </a:rPr>
                <a:t>~2019</a:t>
              </a:r>
              <a:r>
                <a:rPr lang="ko-KR" altLang="en-US" sz="1100" dirty="0">
                  <a:solidFill>
                    <a:prstClr val="black"/>
                  </a:solidFill>
                  <a:latin typeface="210 옴니고딕OTF 020" panose="02020503020101020101" pitchFamily="18" charset="-127"/>
                  <a:ea typeface="210 옴니고딕OTF 020" panose="02020503020101020101" pitchFamily="18" charset="-127"/>
                </a:rPr>
                <a:t>년 주민등록상 거주인구 </a:t>
              </a:r>
              <a:r>
                <a:rPr lang="en-US" altLang="ko-KR" sz="1100" dirty="0">
                  <a:solidFill>
                    <a:prstClr val="black"/>
                  </a:solidFill>
                  <a:latin typeface="210 옴니고딕OTF 020" panose="02020503020101020101" pitchFamily="18" charset="-127"/>
                  <a:ea typeface="210 옴니고딕OTF 020" panose="02020503020101020101" pitchFamily="18" charset="-127"/>
                </a:rPr>
                <a:t>&amp; 2018</a:t>
              </a:r>
              <a:r>
                <a:rPr lang="ko-KR" altLang="en-US" sz="1100" dirty="0">
                  <a:solidFill>
                    <a:prstClr val="black"/>
                  </a:solidFill>
                  <a:latin typeface="210 옴니고딕OTF 020" panose="02020503020101020101" pitchFamily="18" charset="-127"/>
                  <a:ea typeface="210 옴니고딕OTF 020" panose="02020503020101020101" pitchFamily="18" charset="-127"/>
                </a:rPr>
                <a:t>년</a:t>
              </a:r>
              <a:r>
                <a:rPr lang="en-US" altLang="ko-KR" sz="1100" dirty="0">
                  <a:solidFill>
                    <a:prstClr val="black"/>
                  </a:solidFill>
                  <a:latin typeface="210 옴니고딕OTF 020" panose="02020503020101020101" pitchFamily="18" charset="-127"/>
                  <a:ea typeface="210 옴니고딕OTF 020" panose="02020503020101020101" pitchFamily="18" charset="-127"/>
                </a:rPr>
                <a:t>~2020</a:t>
              </a:r>
              <a:r>
                <a:rPr lang="ko-KR" altLang="en-US" sz="1100" dirty="0">
                  <a:solidFill>
                    <a:prstClr val="black"/>
                  </a:solidFill>
                  <a:latin typeface="210 옴니고딕OTF 020" panose="02020503020101020101" pitchFamily="18" charset="-127"/>
                  <a:ea typeface="210 옴니고딕OTF 020" panose="02020503020101020101" pitchFamily="18" charset="-127"/>
                </a:rPr>
                <a:t>년 급성심정지환자수 상관분석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endParaRPr>
            </a:p>
          </p:txBody>
        </p:sp>
      </p:grp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96CB7924-020C-0E61-C3DC-62AFE3BC6881}"/>
              </a:ext>
            </a:extLst>
          </p:cNvPr>
          <p:cNvCxnSpPr>
            <a:cxnSpLocks/>
          </p:cNvCxnSpPr>
          <p:nvPr/>
        </p:nvCxnSpPr>
        <p:spPr>
          <a:xfrm>
            <a:off x="6569781" y="2697270"/>
            <a:ext cx="2461203" cy="0"/>
          </a:xfrm>
          <a:prstGeom prst="line">
            <a:avLst/>
          </a:prstGeom>
          <a:ln w="19050">
            <a:solidFill>
              <a:srgbClr val="8AAF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3C2F3425-DADA-8065-15D1-8DF0C837E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904" y="2790199"/>
            <a:ext cx="2461203" cy="205783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20B73C5-CF96-8D7A-3ACE-F3B0423C5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724420" y="5247831"/>
            <a:ext cx="1263721" cy="126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54F033-35A5-4082-AF38-1E5D43F6B31E}"/>
              </a:ext>
            </a:extLst>
          </p:cNvPr>
          <p:cNvSpPr txBox="1"/>
          <p:nvPr/>
        </p:nvSpPr>
        <p:spPr>
          <a:xfrm>
            <a:off x="10763092" y="6319275"/>
            <a:ext cx="7008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Page 15</a:t>
            </a:r>
          </a:p>
        </p:txBody>
      </p:sp>
    </p:spTree>
    <p:extLst>
      <p:ext uri="{BB962C8B-B14F-4D97-AF65-F5344CB8AC3E}">
        <p14:creationId xmlns:p14="http://schemas.microsoft.com/office/powerpoint/2010/main" val="2821470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BD7501-A8B1-397D-E4F7-D5E914CC13FA}"/>
              </a:ext>
            </a:extLst>
          </p:cNvPr>
          <p:cNvSpPr/>
          <p:nvPr/>
        </p:nvSpPr>
        <p:spPr>
          <a:xfrm>
            <a:off x="0" y="1"/>
            <a:ext cx="12192000" cy="812799"/>
          </a:xfrm>
          <a:prstGeom prst="rect">
            <a:avLst/>
          </a:prstGeom>
          <a:solidFill>
            <a:schemeClr val="tx2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61ED27-F68D-1337-28EF-5A8A355B99DD}"/>
              </a:ext>
            </a:extLst>
          </p:cNvPr>
          <p:cNvSpPr txBox="1"/>
          <p:nvPr/>
        </p:nvSpPr>
        <p:spPr>
          <a:xfrm>
            <a:off x="9921828" y="0"/>
            <a:ext cx="227017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문제해결 빅데이터 활용 프로젝트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지하철역 반경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300m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자동심장충격기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(AED)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실태분석</a:t>
            </a:r>
            <a:endParaRPr kumimoji="0" lang="en-US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-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서울특별시 자치구 중심으로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-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D3A7D-399E-83A1-E32C-72D553BFF4D2}"/>
              </a:ext>
            </a:extLst>
          </p:cNvPr>
          <p:cNvSpPr txBox="1"/>
          <p:nvPr/>
        </p:nvSpPr>
        <p:spPr>
          <a:xfrm>
            <a:off x="225168" y="220509"/>
            <a:ext cx="3289683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67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+mn-cs"/>
              </a:rPr>
              <a:t>수행 절차 및 방법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+mn-cs"/>
              </a:rPr>
              <a:t>– 06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+mn-cs"/>
              </a:rPr>
              <a:t>상관분석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+mn-cs"/>
              </a:rPr>
              <a:t>(1)</a:t>
            </a:r>
            <a:endParaRPr kumimoji="0" lang="ko-KR" altLang="en-US" sz="1667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  <a:cs typeface="+mn-cs"/>
            </a:endParaRPr>
          </a:p>
        </p:txBody>
      </p:sp>
      <p:sp>
        <p:nvSpPr>
          <p:cNvPr id="4" name="object 151">
            <a:extLst>
              <a:ext uri="{FF2B5EF4-FFF2-40B4-BE49-F238E27FC236}">
                <a16:creationId xmlns:a16="http://schemas.microsoft.com/office/drawing/2014/main" id="{F814112F-0A91-BFE7-A946-337118E524C7}"/>
              </a:ext>
            </a:extLst>
          </p:cNvPr>
          <p:cNvSpPr/>
          <p:nvPr/>
        </p:nvSpPr>
        <p:spPr>
          <a:xfrm>
            <a:off x="801805" y="1518513"/>
            <a:ext cx="242570" cy="243840"/>
          </a:xfrm>
          <a:custGeom>
            <a:avLst/>
            <a:gdLst/>
            <a:ahLst/>
            <a:cxnLst/>
            <a:rect l="l" t="t" r="r" b="b"/>
            <a:pathLst>
              <a:path w="242569" h="243839">
                <a:moveTo>
                  <a:pt x="242337" y="243397"/>
                </a:moveTo>
                <a:lnTo>
                  <a:pt x="0" y="243397"/>
                </a:lnTo>
                <a:lnTo>
                  <a:pt x="0" y="0"/>
                </a:lnTo>
                <a:lnTo>
                  <a:pt x="242337" y="0"/>
                </a:lnTo>
                <a:lnTo>
                  <a:pt x="242337" y="243397"/>
                </a:lnTo>
                <a:close/>
              </a:path>
            </a:pathLst>
          </a:custGeom>
          <a:solidFill>
            <a:srgbClr val="5C82F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5" name="object 152">
            <a:extLst>
              <a:ext uri="{FF2B5EF4-FFF2-40B4-BE49-F238E27FC236}">
                <a16:creationId xmlns:a16="http://schemas.microsoft.com/office/drawing/2014/main" id="{9ED856B0-0708-CD90-665B-C5D225227E68}"/>
              </a:ext>
            </a:extLst>
          </p:cNvPr>
          <p:cNvSpPr/>
          <p:nvPr/>
        </p:nvSpPr>
        <p:spPr>
          <a:xfrm>
            <a:off x="756402" y="1401673"/>
            <a:ext cx="353695" cy="381000"/>
          </a:xfrm>
          <a:custGeom>
            <a:avLst/>
            <a:gdLst/>
            <a:ahLst/>
            <a:cxnLst/>
            <a:rect l="l" t="t" r="r" b="b"/>
            <a:pathLst>
              <a:path w="353694" h="381000">
                <a:moveTo>
                  <a:pt x="287398" y="110002"/>
                </a:moveTo>
                <a:lnTo>
                  <a:pt x="254279" y="110002"/>
                </a:lnTo>
                <a:lnTo>
                  <a:pt x="331720" y="1419"/>
                </a:lnTo>
                <a:lnTo>
                  <a:pt x="340134" y="0"/>
                </a:lnTo>
                <a:lnTo>
                  <a:pt x="352211" y="8708"/>
                </a:lnTo>
                <a:lnTo>
                  <a:pt x="353611" y="17159"/>
                </a:lnTo>
                <a:lnTo>
                  <a:pt x="287398" y="110002"/>
                </a:lnTo>
                <a:close/>
              </a:path>
              <a:path w="353694" h="381000">
                <a:moveTo>
                  <a:pt x="283845" y="380444"/>
                </a:moveTo>
                <a:lnTo>
                  <a:pt x="26616" y="380444"/>
                </a:lnTo>
                <a:lnTo>
                  <a:pt x="20598" y="374399"/>
                </a:lnTo>
                <a:lnTo>
                  <a:pt x="20598" y="121861"/>
                </a:lnTo>
                <a:lnTo>
                  <a:pt x="21002" y="120306"/>
                </a:lnTo>
                <a:lnTo>
                  <a:pt x="21554" y="118832"/>
                </a:lnTo>
                <a:lnTo>
                  <a:pt x="0" y="90489"/>
                </a:lnTo>
                <a:lnTo>
                  <a:pt x="1130" y="82011"/>
                </a:lnTo>
                <a:lnTo>
                  <a:pt x="12951" y="72924"/>
                </a:lnTo>
                <a:lnTo>
                  <a:pt x="21406" y="74087"/>
                </a:lnTo>
                <a:lnTo>
                  <a:pt x="48709" y="110002"/>
                </a:lnTo>
                <a:lnTo>
                  <a:pt x="287398" y="110002"/>
                </a:lnTo>
                <a:lnTo>
                  <a:pt x="285016" y="113342"/>
                </a:lnTo>
                <a:lnTo>
                  <a:pt x="287910" y="115830"/>
                </a:lnTo>
                <a:lnTo>
                  <a:pt x="289863" y="119386"/>
                </a:lnTo>
                <a:lnTo>
                  <a:pt x="289863" y="137046"/>
                </a:lnTo>
                <a:lnTo>
                  <a:pt x="69281" y="137046"/>
                </a:lnTo>
                <a:lnTo>
                  <a:pt x="81421" y="153016"/>
                </a:lnTo>
                <a:lnTo>
                  <a:pt x="47525" y="153016"/>
                </a:lnTo>
                <a:lnTo>
                  <a:pt x="47525" y="353400"/>
                </a:lnTo>
                <a:lnTo>
                  <a:pt x="289863" y="353400"/>
                </a:lnTo>
                <a:lnTo>
                  <a:pt x="289863" y="374399"/>
                </a:lnTo>
                <a:lnTo>
                  <a:pt x="283845" y="380444"/>
                </a:lnTo>
                <a:close/>
              </a:path>
              <a:path w="353694" h="381000">
                <a:moveTo>
                  <a:pt x="187922" y="249523"/>
                </a:moveTo>
                <a:lnTo>
                  <a:pt x="154786" y="249523"/>
                </a:lnTo>
                <a:lnTo>
                  <a:pt x="234987" y="137046"/>
                </a:lnTo>
                <a:lnTo>
                  <a:pt x="289863" y="137046"/>
                </a:lnTo>
                <a:lnTo>
                  <a:pt x="289863" y="144307"/>
                </a:lnTo>
                <a:lnTo>
                  <a:pt x="262936" y="144307"/>
                </a:lnTo>
                <a:lnTo>
                  <a:pt x="187922" y="249523"/>
                </a:lnTo>
                <a:close/>
              </a:path>
              <a:path w="353694" h="381000">
                <a:moveTo>
                  <a:pt x="289863" y="353400"/>
                </a:moveTo>
                <a:lnTo>
                  <a:pt x="262936" y="353400"/>
                </a:lnTo>
                <a:lnTo>
                  <a:pt x="262936" y="144307"/>
                </a:lnTo>
                <a:lnTo>
                  <a:pt x="289863" y="144307"/>
                </a:lnTo>
                <a:lnTo>
                  <a:pt x="289863" y="353400"/>
                </a:lnTo>
                <a:close/>
              </a:path>
              <a:path w="353694" h="381000">
                <a:moveTo>
                  <a:pt x="155352" y="285789"/>
                </a:moveTo>
                <a:lnTo>
                  <a:pt x="150936" y="285789"/>
                </a:lnTo>
                <a:lnTo>
                  <a:pt x="146977" y="283842"/>
                </a:lnTo>
                <a:lnTo>
                  <a:pt x="47525" y="153016"/>
                </a:lnTo>
                <a:lnTo>
                  <a:pt x="81421" y="153016"/>
                </a:lnTo>
                <a:lnTo>
                  <a:pt x="154786" y="249523"/>
                </a:lnTo>
                <a:lnTo>
                  <a:pt x="187922" y="249523"/>
                </a:lnTo>
                <a:lnTo>
                  <a:pt x="163591" y="283625"/>
                </a:lnTo>
                <a:lnTo>
                  <a:pt x="159606" y="285721"/>
                </a:lnTo>
                <a:lnTo>
                  <a:pt x="155352" y="2857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E6AA89-5B7F-AD97-67A1-0F9FAEE24DBE}"/>
              </a:ext>
            </a:extLst>
          </p:cNvPr>
          <p:cNvSpPr txBox="1"/>
          <p:nvPr/>
        </p:nvSpPr>
        <p:spPr>
          <a:xfrm>
            <a:off x="1156833" y="1515427"/>
            <a:ext cx="5852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n-cs"/>
              </a:rPr>
              <a:t>급성심정지환자수와 노인인구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n-cs"/>
              </a:rPr>
              <a:t>&amp;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n-cs"/>
              </a:rPr>
              <a:t>급성심정지환자수와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n-cs"/>
              </a:rPr>
              <a:t>주민등록상거주인구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n-cs"/>
              </a:rPr>
              <a:t> 상관분석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F34D5F2-8131-3175-0794-2833F7B95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41" y="1909266"/>
            <a:ext cx="8208106" cy="1623581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75F6F6E4-82DE-48A2-936C-1949B93B198B}"/>
              </a:ext>
            </a:extLst>
          </p:cNvPr>
          <p:cNvGrpSpPr/>
          <p:nvPr/>
        </p:nvGrpSpPr>
        <p:grpSpPr>
          <a:xfrm>
            <a:off x="360541" y="3824589"/>
            <a:ext cx="9494391" cy="261610"/>
            <a:chOff x="6547555" y="1212574"/>
            <a:chExt cx="9494391" cy="26161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11E4D8C-F8E5-F86D-2939-97F594BE4EAA}"/>
                </a:ext>
              </a:extLst>
            </p:cNvPr>
            <p:cNvSpPr/>
            <p:nvPr/>
          </p:nvSpPr>
          <p:spPr>
            <a:xfrm>
              <a:off x="6547555" y="1253068"/>
              <a:ext cx="180623" cy="180622"/>
            </a:xfrm>
            <a:prstGeom prst="ellipse">
              <a:avLst/>
            </a:prstGeom>
            <a:solidFill>
              <a:srgbClr val="8AA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85076C-6409-0E4E-48E6-82A8E5C3989B}"/>
                </a:ext>
              </a:extLst>
            </p:cNvPr>
            <p:cNvSpPr txBox="1"/>
            <p:nvPr/>
          </p:nvSpPr>
          <p:spPr>
            <a:xfrm>
              <a:off x="6728178" y="1212574"/>
              <a:ext cx="93137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옴니고딕OTF 020" panose="02020503020101020101" pitchFamily="18" charset="-127"/>
                  <a:ea typeface="210 옴니고딕OTF 020" panose="02020503020101020101" pitchFamily="18" charset="-127"/>
                  <a:cs typeface="+mn-cs"/>
                </a:rPr>
                <a:t>서울특별시 구별 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옴니고딕OTF 020" panose="02020503020101020101" pitchFamily="18" charset="-127"/>
                  <a:ea typeface="210 옴니고딕OTF 020" panose="02020503020101020101" pitchFamily="18" charset="-127"/>
                  <a:cs typeface="+mn-cs"/>
                </a:rPr>
                <a:t>2018~2020 </a:t>
              </a:r>
              <a:r>
                <a:rPr lang="ko-KR" altLang="en-US" sz="1100" dirty="0">
                  <a:solidFill>
                    <a:prstClr val="black"/>
                  </a:solidFill>
                  <a:latin typeface="210 옴니고딕OTF 020" panose="02020503020101020101" pitchFamily="18" charset="-127"/>
                  <a:ea typeface="210 옴니고딕OTF 020" panose="02020503020101020101" pitchFamily="18" charset="-127"/>
                </a:rPr>
                <a:t>노인인구와 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옴니고딕OTF 020" panose="02020503020101020101" pitchFamily="18" charset="-127"/>
                  <a:ea typeface="210 옴니고딕OTF 020" panose="02020503020101020101" pitchFamily="18" charset="-127"/>
                  <a:cs typeface="+mn-cs"/>
                </a:rPr>
                <a:t>서울특별시 구별 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옴니고딕OTF 020" panose="02020503020101020101" pitchFamily="18" charset="-127"/>
                  <a:ea typeface="210 옴니고딕OTF 020" panose="02020503020101020101" pitchFamily="18" charset="-127"/>
                  <a:cs typeface="+mn-cs"/>
                </a:rPr>
                <a:t>2018~2020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옴니고딕OTF 020" panose="02020503020101020101" pitchFamily="18" charset="-127"/>
                  <a:ea typeface="210 옴니고딕OTF 020" panose="02020503020101020101" pitchFamily="18" charset="-127"/>
                  <a:cs typeface="+mn-cs"/>
                </a:rPr>
                <a:t>급성심정지환자수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옴니고딕OTF 020" panose="02020503020101020101" pitchFamily="18" charset="-127"/>
                  <a:ea typeface="210 옴니고딕OTF 020" panose="02020503020101020101" pitchFamily="18" charset="-127"/>
                  <a:cs typeface="+mn-cs"/>
                </a:rPr>
                <a:t> 평균 상관분석 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옴니고딕OTF 020" panose="02020503020101020101" pitchFamily="18" charset="-127"/>
                  <a:ea typeface="210 옴니고딕OTF 020" panose="02020503020101020101" pitchFamily="18" charset="-127"/>
                  <a:cs typeface="+mn-cs"/>
                </a:rPr>
                <a:t>: 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highlight>
                    <a:srgbClr val="FFFF00"/>
                  </a:highlight>
                  <a:uLnTx/>
                  <a:uFillTx/>
                  <a:latin typeface="210 옴니고딕OTF 020" panose="02020503020101020101" pitchFamily="18" charset="-127"/>
                  <a:ea typeface="210 옴니고딕OTF 020" panose="02020503020101020101" pitchFamily="18" charset="-127"/>
                  <a:cs typeface="+mn-cs"/>
                </a:rPr>
                <a:t>상관계수 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highlight>
                    <a:srgbClr val="FFFF00"/>
                  </a:highlight>
                  <a:uLnTx/>
                  <a:uFillTx/>
                  <a:latin typeface="210 옴니고딕OTF 020" panose="02020503020101020101" pitchFamily="18" charset="-127"/>
                  <a:ea typeface="210 옴니고딕OTF 020" panose="02020503020101020101" pitchFamily="18" charset="-127"/>
                  <a:cs typeface="+mn-cs"/>
                </a:rPr>
                <a:t>0.910057 (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highlight>
                    <a:srgbClr val="FFFF00"/>
                  </a:highlight>
                  <a:uLnTx/>
                  <a:uFillTx/>
                  <a:latin typeface="210 옴니고딕OTF 020" panose="02020503020101020101" pitchFamily="18" charset="-127"/>
                  <a:ea typeface="210 옴니고딕OTF 020" panose="02020503020101020101" pitchFamily="18" charset="-127"/>
                  <a:cs typeface="+mn-cs"/>
                </a:rPr>
                <a:t>강한 양의 상관관계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highlight>
                    <a:srgbClr val="FFFF00"/>
                  </a:highlight>
                  <a:uLnTx/>
                  <a:uFillTx/>
                  <a:latin typeface="210 옴니고딕OTF 020" panose="02020503020101020101" pitchFamily="18" charset="-127"/>
                  <a:ea typeface="210 옴니고딕OTF 020" panose="02020503020101020101" pitchFamily="18" charset="-127"/>
                  <a:cs typeface="+mn-cs"/>
                </a:rPr>
                <a:t>)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highlight>
                    <a:srgbClr val="FFFF00"/>
                  </a:highlight>
                  <a:uLnTx/>
                  <a:uFillTx/>
                  <a:latin typeface="210 옴니고딕OTF 020" panose="02020503020101020101" pitchFamily="18" charset="-127"/>
                  <a:ea typeface="210 옴니고딕OTF 020" panose="02020503020101020101" pitchFamily="18" charset="-127"/>
                  <a:cs typeface="+mn-cs"/>
                </a:rPr>
                <a:t> 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FDC5DD2-76A2-230D-1681-658DA61C13B4}"/>
              </a:ext>
            </a:extLst>
          </p:cNvPr>
          <p:cNvGrpSpPr/>
          <p:nvPr/>
        </p:nvGrpSpPr>
        <p:grpSpPr>
          <a:xfrm>
            <a:off x="360541" y="4185834"/>
            <a:ext cx="365354" cy="261610"/>
            <a:chOff x="6547555" y="1212574"/>
            <a:chExt cx="365354" cy="26161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1C0A795C-CCDD-E39F-3E33-EC0ADEF6212E}"/>
                </a:ext>
              </a:extLst>
            </p:cNvPr>
            <p:cNvSpPr/>
            <p:nvPr/>
          </p:nvSpPr>
          <p:spPr>
            <a:xfrm>
              <a:off x="6547555" y="1253068"/>
              <a:ext cx="180623" cy="180622"/>
            </a:xfrm>
            <a:prstGeom prst="ellipse">
              <a:avLst/>
            </a:prstGeom>
            <a:solidFill>
              <a:srgbClr val="8AA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5EF3AC6-D9BA-32A7-1FC5-DE5FBF03F143}"/>
                </a:ext>
              </a:extLst>
            </p:cNvPr>
            <p:cNvSpPr txBox="1"/>
            <p:nvPr/>
          </p:nvSpPr>
          <p:spPr>
            <a:xfrm>
              <a:off x="6728178" y="1212574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B14BC88-8B63-7667-ECB3-9A430F73B923}"/>
              </a:ext>
            </a:extLst>
          </p:cNvPr>
          <p:cNvSpPr txBox="1"/>
          <p:nvPr/>
        </p:nvSpPr>
        <p:spPr>
          <a:xfrm>
            <a:off x="541164" y="4185834"/>
            <a:ext cx="103829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서울특별시 구별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2018~2020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주민등록상 거주인구 평균과 서울특별시 구별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2018~2020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급성심정지환자수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 평균 상관분석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: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상관계수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0.894636 (</a:t>
            </a:r>
            <a:r>
              <a:rPr lang="ko-KR" altLang="en-US" sz="1100" dirty="0">
                <a:solidFill>
                  <a:srgbClr val="FF0000"/>
                </a:solidFill>
                <a:highlight>
                  <a:srgbClr val="FFFF00"/>
                </a:highlight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강한 양의 상관관계</a:t>
            </a:r>
            <a:r>
              <a:rPr lang="en-US" altLang="ko-KR" sz="1100" dirty="0">
                <a:solidFill>
                  <a:srgbClr val="FF0000"/>
                </a:solidFill>
                <a:highlight>
                  <a:srgbClr val="FFFF00"/>
                </a:highlight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)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 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8019921-4F68-BC45-F262-2486C743D4B3}"/>
              </a:ext>
            </a:extLst>
          </p:cNvPr>
          <p:cNvCxnSpPr>
            <a:cxnSpLocks/>
          </p:cNvCxnSpPr>
          <p:nvPr/>
        </p:nvCxnSpPr>
        <p:spPr>
          <a:xfrm>
            <a:off x="5866544" y="4629313"/>
            <a:ext cx="5856269" cy="0"/>
          </a:xfrm>
          <a:prstGeom prst="line">
            <a:avLst/>
          </a:prstGeom>
          <a:ln w="19050">
            <a:solidFill>
              <a:srgbClr val="8AAF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5295B5E-FAB7-EF72-3219-ECA4BA88FF6E}"/>
              </a:ext>
            </a:extLst>
          </p:cNvPr>
          <p:cNvSpPr txBox="1"/>
          <p:nvPr/>
        </p:nvSpPr>
        <p:spPr>
          <a:xfrm>
            <a:off x="5629326" y="4817792"/>
            <a:ext cx="6308137" cy="10868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상관분석 결과를 보면</a:t>
            </a:r>
            <a:r>
              <a:rPr lang="en-US" altLang="ko-KR" sz="1100" dirty="0">
                <a:solidFill>
                  <a:prstClr val="black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, 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노인인구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&amp;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주민등록상 거주인구와 급성심정지환자수가 연관되어 있다는 것을 알 수 있음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100" dirty="0">
              <a:solidFill>
                <a:prstClr val="black"/>
              </a:solidFill>
              <a:latin typeface="210 옴니고딕OTF 020" panose="02020503020101020101" pitchFamily="18" charset="-127"/>
              <a:ea typeface="210 옴니고딕OTF 020" panose="020205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급성심정지환자수에 영향을 미치는 변수로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노인인구와 주민등록상거주인구가 타당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하다는 것을 파악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A7AAE3-4336-A4DA-9CD7-F08A06E246A7}"/>
              </a:ext>
            </a:extLst>
          </p:cNvPr>
          <p:cNvSpPr txBox="1"/>
          <p:nvPr/>
        </p:nvSpPr>
        <p:spPr>
          <a:xfrm>
            <a:off x="10763092" y="6319275"/>
            <a:ext cx="7008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Page 16</a:t>
            </a:r>
          </a:p>
        </p:txBody>
      </p:sp>
    </p:spTree>
    <p:extLst>
      <p:ext uri="{BB962C8B-B14F-4D97-AF65-F5344CB8AC3E}">
        <p14:creationId xmlns:p14="http://schemas.microsoft.com/office/powerpoint/2010/main" val="3596501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BD7501-A8B1-397D-E4F7-D5E914CC13FA}"/>
              </a:ext>
            </a:extLst>
          </p:cNvPr>
          <p:cNvSpPr/>
          <p:nvPr/>
        </p:nvSpPr>
        <p:spPr>
          <a:xfrm>
            <a:off x="0" y="1"/>
            <a:ext cx="12192000" cy="812799"/>
          </a:xfrm>
          <a:prstGeom prst="rect">
            <a:avLst/>
          </a:prstGeom>
          <a:solidFill>
            <a:schemeClr val="tx2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61ED27-F68D-1337-28EF-5A8A355B99DD}"/>
              </a:ext>
            </a:extLst>
          </p:cNvPr>
          <p:cNvSpPr txBox="1"/>
          <p:nvPr/>
        </p:nvSpPr>
        <p:spPr>
          <a:xfrm>
            <a:off x="9921828" y="0"/>
            <a:ext cx="227017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문제해결 빅데이터 활용 프로젝트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지하철역 반경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300m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자동심장충격기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(AED)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실태분석</a:t>
            </a:r>
            <a:endParaRPr kumimoji="0" lang="en-US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-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서울특별시 자치구 중심으로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-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D3A7D-399E-83A1-E32C-72D553BFF4D2}"/>
              </a:ext>
            </a:extLst>
          </p:cNvPr>
          <p:cNvSpPr txBox="1"/>
          <p:nvPr/>
        </p:nvSpPr>
        <p:spPr>
          <a:xfrm>
            <a:off x="225168" y="220509"/>
            <a:ext cx="3315331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67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+mn-cs"/>
              </a:rPr>
              <a:t>수행 절차 및 방법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+mn-cs"/>
              </a:rPr>
              <a:t>– 06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+mn-cs"/>
              </a:rPr>
              <a:t>상관분석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+mn-cs"/>
              </a:rPr>
              <a:t>(2)</a:t>
            </a:r>
            <a:endParaRPr kumimoji="0" lang="ko-KR" altLang="en-US" sz="1667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  <a:cs typeface="+mn-cs"/>
            </a:endParaRPr>
          </a:p>
        </p:txBody>
      </p:sp>
      <p:sp>
        <p:nvSpPr>
          <p:cNvPr id="4" name="object 151">
            <a:extLst>
              <a:ext uri="{FF2B5EF4-FFF2-40B4-BE49-F238E27FC236}">
                <a16:creationId xmlns:a16="http://schemas.microsoft.com/office/drawing/2014/main" id="{F814112F-0A91-BFE7-A946-337118E524C7}"/>
              </a:ext>
            </a:extLst>
          </p:cNvPr>
          <p:cNvSpPr/>
          <p:nvPr/>
        </p:nvSpPr>
        <p:spPr>
          <a:xfrm>
            <a:off x="801805" y="1518513"/>
            <a:ext cx="242570" cy="243840"/>
          </a:xfrm>
          <a:custGeom>
            <a:avLst/>
            <a:gdLst/>
            <a:ahLst/>
            <a:cxnLst/>
            <a:rect l="l" t="t" r="r" b="b"/>
            <a:pathLst>
              <a:path w="242569" h="243839">
                <a:moveTo>
                  <a:pt x="242337" y="243397"/>
                </a:moveTo>
                <a:lnTo>
                  <a:pt x="0" y="243397"/>
                </a:lnTo>
                <a:lnTo>
                  <a:pt x="0" y="0"/>
                </a:lnTo>
                <a:lnTo>
                  <a:pt x="242337" y="0"/>
                </a:lnTo>
                <a:lnTo>
                  <a:pt x="242337" y="243397"/>
                </a:lnTo>
                <a:close/>
              </a:path>
            </a:pathLst>
          </a:custGeom>
          <a:solidFill>
            <a:srgbClr val="5C82F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5" name="object 152">
            <a:extLst>
              <a:ext uri="{FF2B5EF4-FFF2-40B4-BE49-F238E27FC236}">
                <a16:creationId xmlns:a16="http://schemas.microsoft.com/office/drawing/2014/main" id="{9ED856B0-0708-CD90-665B-C5D225227E68}"/>
              </a:ext>
            </a:extLst>
          </p:cNvPr>
          <p:cNvSpPr/>
          <p:nvPr/>
        </p:nvSpPr>
        <p:spPr>
          <a:xfrm>
            <a:off x="756402" y="1401673"/>
            <a:ext cx="353695" cy="381000"/>
          </a:xfrm>
          <a:custGeom>
            <a:avLst/>
            <a:gdLst/>
            <a:ahLst/>
            <a:cxnLst/>
            <a:rect l="l" t="t" r="r" b="b"/>
            <a:pathLst>
              <a:path w="353694" h="381000">
                <a:moveTo>
                  <a:pt x="287398" y="110002"/>
                </a:moveTo>
                <a:lnTo>
                  <a:pt x="254279" y="110002"/>
                </a:lnTo>
                <a:lnTo>
                  <a:pt x="331720" y="1419"/>
                </a:lnTo>
                <a:lnTo>
                  <a:pt x="340134" y="0"/>
                </a:lnTo>
                <a:lnTo>
                  <a:pt x="352211" y="8708"/>
                </a:lnTo>
                <a:lnTo>
                  <a:pt x="353611" y="17159"/>
                </a:lnTo>
                <a:lnTo>
                  <a:pt x="287398" y="110002"/>
                </a:lnTo>
                <a:close/>
              </a:path>
              <a:path w="353694" h="381000">
                <a:moveTo>
                  <a:pt x="283845" y="380444"/>
                </a:moveTo>
                <a:lnTo>
                  <a:pt x="26616" y="380444"/>
                </a:lnTo>
                <a:lnTo>
                  <a:pt x="20598" y="374399"/>
                </a:lnTo>
                <a:lnTo>
                  <a:pt x="20598" y="121861"/>
                </a:lnTo>
                <a:lnTo>
                  <a:pt x="21002" y="120306"/>
                </a:lnTo>
                <a:lnTo>
                  <a:pt x="21554" y="118832"/>
                </a:lnTo>
                <a:lnTo>
                  <a:pt x="0" y="90489"/>
                </a:lnTo>
                <a:lnTo>
                  <a:pt x="1130" y="82011"/>
                </a:lnTo>
                <a:lnTo>
                  <a:pt x="12951" y="72924"/>
                </a:lnTo>
                <a:lnTo>
                  <a:pt x="21406" y="74087"/>
                </a:lnTo>
                <a:lnTo>
                  <a:pt x="48709" y="110002"/>
                </a:lnTo>
                <a:lnTo>
                  <a:pt x="287398" y="110002"/>
                </a:lnTo>
                <a:lnTo>
                  <a:pt x="285016" y="113342"/>
                </a:lnTo>
                <a:lnTo>
                  <a:pt x="287910" y="115830"/>
                </a:lnTo>
                <a:lnTo>
                  <a:pt x="289863" y="119386"/>
                </a:lnTo>
                <a:lnTo>
                  <a:pt x="289863" y="137046"/>
                </a:lnTo>
                <a:lnTo>
                  <a:pt x="69281" y="137046"/>
                </a:lnTo>
                <a:lnTo>
                  <a:pt x="81421" y="153016"/>
                </a:lnTo>
                <a:lnTo>
                  <a:pt x="47525" y="153016"/>
                </a:lnTo>
                <a:lnTo>
                  <a:pt x="47525" y="353400"/>
                </a:lnTo>
                <a:lnTo>
                  <a:pt x="289863" y="353400"/>
                </a:lnTo>
                <a:lnTo>
                  <a:pt x="289863" y="374399"/>
                </a:lnTo>
                <a:lnTo>
                  <a:pt x="283845" y="380444"/>
                </a:lnTo>
                <a:close/>
              </a:path>
              <a:path w="353694" h="381000">
                <a:moveTo>
                  <a:pt x="187922" y="249523"/>
                </a:moveTo>
                <a:lnTo>
                  <a:pt x="154786" y="249523"/>
                </a:lnTo>
                <a:lnTo>
                  <a:pt x="234987" y="137046"/>
                </a:lnTo>
                <a:lnTo>
                  <a:pt x="289863" y="137046"/>
                </a:lnTo>
                <a:lnTo>
                  <a:pt x="289863" y="144307"/>
                </a:lnTo>
                <a:lnTo>
                  <a:pt x="262936" y="144307"/>
                </a:lnTo>
                <a:lnTo>
                  <a:pt x="187922" y="249523"/>
                </a:lnTo>
                <a:close/>
              </a:path>
              <a:path w="353694" h="381000">
                <a:moveTo>
                  <a:pt x="289863" y="353400"/>
                </a:moveTo>
                <a:lnTo>
                  <a:pt x="262936" y="353400"/>
                </a:lnTo>
                <a:lnTo>
                  <a:pt x="262936" y="144307"/>
                </a:lnTo>
                <a:lnTo>
                  <a:pt x="289863" y="144307"/>
                </a:lnTo>
                <a:lnTo>
                  <a:pt x="289863" y="353400"/>
                </a:lnTo>
                <a:close/>
              </a:path>
              <a:path w="353694" h="381000">
                <a:moveTo>
                  <a:pt x="155352" y="285789"/>
                </a:moveTo>
                <a:lnTo>
                  <a:pt x="150936" y="285789"/>
                </a:lnTo>
                <a:lnTo>
                  <a:pt x="146977" y="283842"/>
                </a:lnTo>
                <a:lnTo>
                  <a:pt x="47525" y="153016"/>
                </a:lnTo>
                <a:lnTo>
                  <a:pt x="81421" y="153016"/>
                </a:lnTo>
                <a:lnTo>
                  <a:pt x="154786" y="249523"/>
                </a:lnTo>
                <a:lnTo>
                  <a:pt x="187922" y="249523"/>
                </a:lnTo>
                <a:lnTo>
                  <a:pt x="163591" y="283625"/>
                </a:lnTo>
                <a:lnTo>
                  <a:pt x="159606" y="285721"/>
                </a:lnTo>
                <a:lnTo>
                  <a:pt x="155352" y="2857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E6AA89-5B7F-AD97-67A1-0F9FAEE24DBE}"/>
              </a:ext>
            </a:extLst>
          </p:cNvPr>
          <p:cNvSpPr txBox="1"/>
          <p:nvPr/>
        </p:nvSpPr>
        <p:spPr>
          <a:xfrm>
            <a:off x="1156833" y="1515427"/>
            <a:ext cx="7534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n-cs"/>
              </a:rPr>
              <a:t>서울특별시 구별 지하철역 반경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n-cs"/>
              </a:rPr>
              <a:t>300m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n-cs"/>
              </a:rPr>
              <a:t>내에 있는 자동심장충격기 개수와 급성심정지환자 사망자수 상관분석 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2D6E0C2-10B8-F54B-268C-0434DFB94CA4}"/>
              </a:ext>
            </a:extLst>
          </p:cNvPr>
          <p:cNvGrpSpPr/>
          <p:nvPr/>
        </p:nvGrpSpPr>
        <p:grpSpPr>
          <a:xfrm>
            <a:off x="225168" y="2067709"/>
            <a:ext cx="3927161" cy="261610"/>
            <a:chOff x="6547555" y="1212574"/>
            <a:chExt cx="3927161" cy="261610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DB91B929-5F62-6322-2835-E8E596EF844E}"/>
                </a:ext>
              </a:extLst>
            </p:cNvPr>
            <p:cNvSpPr/>
            <p:nvPr/>
          </p:nvSpPr>
          <p:spPr>
            <a:xfrm>
              <a:off x="6547555" y="1253068"/>
              <a:ext cx="180623" cy="180622"/>
            </a:xfrm>
            <a:prstGeom prst="ellipse">
              <a:avLst/>
            </a:prstGeom>
            <a:solidFill>
              <a:srgbClr val="8AA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5B1BB38-C418-B446-EAF9-1D094024B68F}"/>
                </a:ext>
              </a:extLst>
            </p:cNvPr>
            <p:cNvSpPr txBox="1"/>
            <p:nvPr/>
          </p:nvSpPr>
          <p:spPr>
            <a:xfrm>
              <a:off x="6728178" y="1212574"/>
              <a:ext cx="37465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옴니고딕OTF 020" panose="02020503020101020101" pitchFamily="18" charset="-127"/>
                  <a:ea typeface="210 옴니고딕OTF 020" panose="02020503020101020101" pitchFamily="18" charset="-127"/>
                  <a:cs typeface="+mn-cs"/>
                </a:rPr>
                <a:t>구별 지하철역 반경 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옴니고딕OTF 020" panose="02020503020101020101" pitchFamily="18" charset="-127"/>
                  <a:ea typeface="210 옴니고딕OTF 020" panose="02020503020101020101" pitchFamily="18" charset="-127"/>
                  <a:cs typeface="+mn-cs"/>
                </a:rPr>
                <a:t>300m 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옴니고딕OTF 020" panose="02020503020101020101" pitchFamily="18" charset="-127"/>
                  <a:ea typeface="210 옴니고딕OTF 020" panose="02020503020101020101" pitchFamily="18" charset="-127"/>
                  <a:cs typeface="+mn-cs"/>
                </a:rPr>
                <a:t>내에 있는 자동심장충격기 개수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D35459-6EEE-4B1E-3136-3041F4AA7E46}"/>
              </a:ext>
            </a:extLst>
          </p:cNvPr>
          <p:cNvGrpSpPr/>
          <p:nvPr/>
        </p:nvGrpSpPr>
        <p:grpSpPr>
          <a:xfrm>
            <a:off x="225168" y="4853656"/>
            <a:ext cx="9883920" cy="261610"/>
            <a:chOff x="6547555" y="1212574"/>
            <a:chExt cx="9883920" cy="261610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8E53B2E-A429-F283-E489-CD6F38BB1713}"/>
                </a:ext>
              </a:extLst>
            </p:cNvPr>
            <p:cNvSpPr/>
            <p:nvPr/>
          </p:nvSpPr>
          <p:spPr>
            <a:xfrm>
              <a:off x="6547555" y="1253068"/>
              <a:ext cx="180623" cy="180622"/>
            </a:xfrm>
            <a:prstGeom prst="ellipse">
              <a:avLst/>
            </a:prstGeom>
            <a:solidFill>
              <a:srgbClr val="8AA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07287F-2A51-AE7E-7F22-7F33B88F060D}"/>
                </a:ext>
              </a:extLst>
            </p:cNvPr>
            <p:cNvSpPr txBox="1"/>
            <p:nvPr/>
          </p:nvSpPr>
          <p:spPr>
            <a:xfrm>
              <a:off x="6728178" y="1212574"/>
              <a:ext cx="970329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옴니고딕OTF 020" panose="02020503020101020101" pitchFamily="18" charset="-127"/>
                  <a:ea typeface="210 옴니고딕OTF 020" panose="02020503020101020101" pitchFamily="18" charset="-127"/>
                  <a:cs typeface="+mn-cs"/>
                </a:rPr>
                <a:t>서울특별시 구별 지하철역 반경 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옴니고딕OTF 020" panose="02020503020101020101" pitchFamily="18" charset="-127"/>
                  <a:ea typeface="210 옴니고딕OTF 020" panose="02020503020101020101" pitchFamily="18" charset="-127"/>
                  <a:cs typeface="+mn-cs"/>
                </a:rPr>
                <a:t>300m 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옴니고딕OTF 020" panose="02020503020101020101" pitchFamily="18" charset="-127"/>
                  <a:ea typeface="210 옴니고딕OTF 020" panose="02020503020101020101" pitchFamily="18" charset="-127"/>
                  <a:cs typeface="+mn-cs"/>
                </a:rPr>
                <a:t>내에 있는 자동심장충격기 개수와 급성심정지환자 사망자수 상관분석 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옴니고딕OTF 020" panose="02020503020101020101" pitchFamily="18" charset="-127"/>
                  <a:ea typeface="210 옴니고딕OTF 020" panose="02020503020101020101" pitchFamily="18" charset="-127"/>
                  <a:cs typeface="+mn-cs"/>
                </a:rPr>
                <a:t>: 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highlight>
                    <a:srgbClr val="FFFF00"/>
                  </a:highlight>
                  <a:uLnTx/>
                  <a:uFillTx/>
                  <a:latin typeface="210 옴니고딕OTF 020" panose="02020503020101020101" pitchFamily="18" charset="-127"/>
                  <a:ea typeface="210 옴니고딕OTF 020" panose="02020503020101020101" pitchFamily="18" charset="-127"/>
                  <a:cs typeface="+mn-cs"/>
                </a:rPr>
                <a:t>상관계수 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highlight>
                    <a:srgbClr val="FFFF00"/>
                  </a:highlight>
                  <a:uLnTx/>
                  <a:uFillTx/>
                  <a:latin typeface="210 옴니고딕OTF 020" panose="02020503020101020101" pitchFamily="18" charset="-127"/>
                  <a:ea typeface="210 옴니고딕OTF 020" panose="02020503020101020101" pitchFamily="18" charset="-127"/>
                  <a:cs typeface="+mn-cs"/>
                </a:rPr>
                <a:t>-0.417670 (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highlight>
                    <a:srgbClr val="FFFF00"/>
                  </a:highlight>
                  <a:uLnTx/>
                  <a:uFillTx/>
                  <a:latin typeface="210 옴니고딕OTF 020" panose="02020503020101020101" pitchFamily="18" charset="-127"/>
                  <a:ea typeface="210 옴니고딕OTF 020" panose="02020503020101020101" pitchFamily="18" charset="-127"/>
                  <a:cs typeface="+mn-cs"/>
                </a:rPr>
                <a:t>뚜렷한 음의 상관관계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highlight>
                    <a:srgbClr val="FFFF00"/>
                  </a:highlight>
                  <a:uLnTx/>
                  <a:uFillTx/>
                  <a:latin typeface="210 옴니고딕OTF 020" panose="02020503020101020101" pitchFamily="18" charset="-127"/>
                  <a:ea typeface="210 옴니고딕OTF 020" panose="02020503020101020101" pitchFamily="18" charset="-127"/>
                  <a:cs typeface="+mn-cs"/>
                </a:rPr>
                <a:t>)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highlight>
                    <a:srgbClr val="FFFF00"/>
                  </a:highlight>
                  <a:uLnTx/>
                  <a:uFillTx/>
                  <a:latin typeface="210 옴니고딕OTF 020" panose="02020503020101020101" pitchFamily="18" charset="-127"/>
                  <a:ea typeface="210 옴니고딕OTF 020" panose="02020503020101020101" pitchFamily="18" charset="-127"/>
                  <a:cs typeface="+mn-cs"/>
                </a:rPr>
                <a:t> </a:t>
              </a:r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85D2250A-BC80-42FD-8E2D-E9A51FDBB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44" y="2351928"/>
            <a:ext cx="3471878" cy="230554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906D503-7A20-58BD-F1C1-559FC13DE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329" y="2351928"/>
            <a:ext cx="1691787" cy="230906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2C2E62B-D560-A7DC-1086-498C3D24C0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523" y="2606762"/>
            <a:ext cx="5998678" cy="1999559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E962C95-24EE-06D1-1F46-D74F8D74F4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044" y="5216974"/>
            <a:ext cx="6378493" cy="13183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0996EF-5524-8CF6-D6E1-7FC81C577EEF}"/>
              </a:ext>
            </a:extLst>
          </p:cNvPr>
          <p:cNvSpPr txBox="1"/>
          <p:nvPr/>
        </p:nvSpPr>
        <p:spPr>
          <a:xfrm>
            <a:off x="10763092" y="6319275"/>
            <a:ext cx="7008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Page 17</a:t>
            </a:r>
          </a:p>
        </p:txBody>
      </p:sp>
    </p:spTree>
    <p:extLst>
      <p:ext uri="{BB962C8B-B14F-4D97-AF65-F5344CB8AC3E}">
        <p14:creationId xmlns:p14="http://schemas.microsoft.com/office/powerpoint/2010/main" val="1127546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BD7501-A8B1-397D-E4F7-D5E914CC13FA}"/>
              </a:ext>
            </a:extLst>
          </p:cNvPr>
          <p:cNvSpPr/>
          <p:nvPr/>
        </p:nvSpPr>
        <p:spPr>
          <a:xfrm>
            <a:off x="0" y="1"/>
            <a:ext cx="12192000" cy="812799"/>
          </a:xfrm>
          <a:prstGeom prst="rect">
            <a:avLst/>
          </a:prstGeom>
          <a:solidFill>
            <a:schemeClr val="tx2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61ED27-F68D-1337-28EF-5A8A355B99DD}"/>
              </a:ext>
            </a:extLst>
          </p:cNvPr>
          <p:cNvSpPr txBox="1"/>
          <p:nvPr/>
        </p:nvSpPr>
        <p:spPr>
          <a:xfrm>
            <a:off x="9921828" y="0"/>
            <a:ext cx="227017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문제해결 빅데이터 활용 프로젝트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지하철역 반경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300m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자동심장충격기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(AED)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실태분석</a:t>
            </a:r>
            <a:endParaRPr kumimoji="0" lang="en-US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-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서울특별시 자치구 중심으로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-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D3A7D-399E-83A1-E32C-72D553BFF4D2}"/>
              </a:ext>
            </a:extLst>
          </p:cNvPr>
          <p:cNvSpPr txBox="1"/>
          <p:nvPr/>
        </p:nvSpPr>
        <p:spPr>
          <a:xfrm>
            <a:off x="225168" y="220509"/>
            <a:ext cx="5049780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67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+mn-cs"/>
              </a:rPr>
              <a:t>수행 절차 및 방법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+mn-cs"/>
              </a:rPr>
              <a:t>– 07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+mn-cs"/>
              </a:rPr>
              <a:t>군집화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n-cs"/>
              </a:rPr>
              <a:t>(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n-cs"/>
              </a:rPr>
              <a:t>sklearn.cluster.kmeans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n-cs"/>
              </a:rPr>
              <a:t>) </a:t>
            </a:r>
            <a:endParaRPr kumimoji="0" lang="ko-KR" altLang="en-US" sz="1667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  <a:cs typeface="+mn-cs"/>
            </a:endParaRPr>
          </a:p>
        </p:txBody>
      </p:sp>
      <p:sp>
        <p:nvSpPr>
          <p:cNvPr id="4" name="object 151">
            <a:extLst>
              <a:ext uri="{FF2B5EF4-FFF2-40B4-BE49-F238E27FC236}">
                <a16:creationId xmlns:a16="http://schemas.microsoft.com/office/drawing/2014/main" id="{F814112F-0A91-BFE7-A946-337118E524C7}"/>
              </a:ext>
            </a:extLst>
          </p:cNvPr>
          <p:cNvSpPr/>
          <p:nvPr/>
        </p:nvSpPr>
        <p:spPr>
          <a:xfrm>
            <a:off x="801805" y="1518513"/>
            <a:ext cx="242570" cy="243840"/>
          </a:xfrm>
          <a:custGeom>
            <a:avLst/>
            <a:gdLst/>
            <a:ahLst/>
            <a:cxnLst/>
            <a:rect l="l" t="t" r="r" b="b"/>
            <a:pathLst>
              <a:path w="242569" h="243839">
                <a:moveTo>
                  <a:pt x="242337" y="243397"/>
                </a:moveTo>
                <a:lnTo>
                  <a:pt x="0" y="243397"/>
                </a:lnTo>
                <a:lnTo>
                  <a:pt x="0" y="0"/>
                </a:lnTo>
                <a:lnTo>
                  <a:pt x="242337" y="0"/>
                </a:lnTo>
                <a:lnTo>
                  <a:pt x="242337" y="243397"/>
                </a:lnTo>
                <a:close/>
              </a:path>
            </a:pathLst>
          </a:custGeom>
          <a:solidFill>
            <a:srgbClr val="5C82F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5" name="object 152">
            <a:extLst>
              <a:ext uri="{FF2B5EF4-FFF2-40B4-BE49-F238E27FC236}">
                <a16:creationId xmlns:a16="http://schemas.microsoft.com/office/drawing/2014/main" id="{9ED856B0-0708-CD90-665B-C5D225227E68}"/>
              </a:ext>
            </a:extLst>
          </p:cNvPr>
          <p:cNvSpPr/>
          <p:nvPr/>
        </p:nvSpPr>
        <p:spPr>
          <a:xfrm>
            <a:off x="756402" y="1401673"/>
            <a:ext cx="353695" cy="381000"/>
          </a:xfrm>
          <a:custGeom>
            <a:avLst/>
            <a:gdLst/>
            <a:ahLst/>
            <a:cxnLst/>
            <a:rect l="l" t="t" r="r" b="b"/>
            <a:pathLst>
              <a:path w="353694" h="381000">
                <a:moveTo>
                  <a:pt x="287398" y="110002"/>
                </a:moveTo>
                <a:lnTo>
                  <a:pt x="254279" y="110002"/>
                </a:lnTo>
                <a:lnTo>
                  <a:pt x="331720" y="1419"/>
                </a:lnTo>
                <a:lnTo>
                  <a:pt x="340134" y="0"/>
                </a:lnTo>
                <a:lnTo>
                  <a:pt x="352211" y="8708"/>
                </a:lnTo>
                <a:lnTo>
                  <a:pt x="353611" y="17159"/>
                </a:lnTo>
                <a:lnTo>
                  <a:pt x="287398" y="110002"/>
                </a:lnTo>
                <a:close/>
              </a:path>
              <a:path w="353694" h="381000">
                <a:moveTo>
                  <a:pt x="283845" y="380444"/>
                </a:moveTo>
                <a:lnTo>
                  <a:pt x="26616" y="380444"/>
                </a:lnTo>
                <a:lnTo>
                  <a:pt x="20598" y="374399"/>
                </a:lnTo>
                <a:lnTo>
                  <a:pt x="20598" y="121861"/>
                </a:lnTo>
                <a:lnTo>
                  <a:pt x="21002" y="120306"/>
                </a:lnTo>
                <a:lnTo>
                  <a:pt x="21554" y="118832"/>
                </a:lnTo>
                <a:lnTo>
                  <a:pt x="0" y="90489"/>
                </a:lnTo>
                <a:lnTo>
                  <a:pt x="1130" y="82011"/>
                </a:lnTo>
                <a:lnTo>
                  <a:pt x="12951" y="72924"/>
                </a:lnTo>
                <a:lnTo>
                  <a:pt x="21406" y="74087"/>
                </a:lnTo>
                <a:lnTo>
                  <a:pt x="48709" y="110002"/>
                </a:lnTo>
                <a:lnTo>
                  <a:pt x="287398" y="110002"/>
                </a:lnTo>
                <a:lnTo>
                  <a:pt x="285016" y="113342"/>
                </a:lnTo>
                <a:lnTo>
                  <a:pt x="287910" y="115830"/>
                </a:lnTo>
                <a:lnTo>
                  <a:pt x="289863" y="119386"/>
                </a:lnTo>
                <a:lnTo>
                  <a:pt x="289863" y="137046"/>
                </a:lnTo>
                <a:lnTo>
                  <a:pt x="69281" y="137046"/>
                </a:lnTo>
                <a:lnTo>
                  <a:pt x="81421" y="153016"/>
                </a:lnTo>
                <a:lnTo>
                  <a:pt x="47525" y="153016"/>
                </a:lnTo>
                <a:lnTo>
                  <a:pt x="47525" y="353400"/>
                </a:lnTo>
                <a:lnTo>
                  <a:pt x="289863" y="353400"/>
                </a:lnTo>
                <a:lnTo>
                  <a:pt x="289863" y="374399"/>
                </a:lnTo>
                <a:lnTo>
                  <a:pt x="283845" y="380444"/>
                </a:lnTo>
                <a:close/>
              </a:path>
              <a:path w="353694" h="381000">
                <a:moveTo>
                  <a:pt x="187922" y="249523"/>
                </a:moveTo>
                <a:lnTo>
                  <a:pt x="154786" y="249523"/>
                </a:lnTo>
                <a:lnTo>
                  <a:pt x="234987" y="137046"/>
                </a:lnTo>
                <a:lnTo>
                  <a:pt x="289863" y="137046"/>
                </a:lnTo>
                <a:lnTo>
                  <a:pt x="289863" y="144307"/>
                </a:lnTo>
                <a:lnTo>
                  <a:pt x="262936" y="144307"/>
                </a:lnTo>
                <a:lnTo>
                  <a:pt x="187922" y="249523"/>
                </a:lnTo>
                <a:close/>
              </a:path>
              <a:path w="353694" h="381000">
                <a:moveTo>
                  <a:pt x="289863" y="353400"/>
                </a:moveTo>
                <a:lnTo>
                  <a:pt x="262936" y="353400"/>
                </a:lnTo>
                <a:lnTo>
                  <a:pt x="262936" y="144307"/>
                </a:lnTo>
                <a:lnTo>
                  <a:pt x="289863" y="144307"/>
                </a:lnTo>
                <a:lnTo>
                  <a:pt x="289863" y="353400"/>
                </a:lnTo>
                <a:close/>
              </a:path>
              <a:path w="353694" h="381000">
                <a:moveTo>
                  <a:pt x="155352" y="285789"/>
                </a:moveTo>
                <a:lnTo>
                  <a:pt x="150936" y="285789"/>
                </a:lnTo>
                <a:lnTo>
                  <a:pt x="146977" y="283842"/>
                </a:lnTo>
                <a:lnTo>
                  <a:pt x="47525" y="153016"/>
                </a:lnTo>
                <a:lnTo>
                  <a:pt x="81421" y="153016"/>
                </a:lnTo>
                <a:lnTo>
                  <a:pt x="154786" y="249523"/>
                </a:lnTo>
                <a:lnTo>
                  <a:pt x="187922" y="249523"/>
                </a:lnTo>
                <a:lnTo>
                  <a:pt x="163591" y="283625"/>
                </a:lnTo>
                <a:lnTo>
                  <a:pt x="159606" y="285721"/>
                </a:lnTo>
                <a:lnTo>
                  <a:pt x="155352" y="2857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E6AA89-5B7F-AD97-67A1-0F9FAEE24DBE}"/>
              </a:ext>
            </a:extLst>
          </p:cNvPr>
          <p:cNvSpPr txBox="1"/>
          <p:nvPr/>
        </p:nvSpPr>
        <p:spPr>
          <a:xfrm>
            <a:off x="1156833" y="1515427"/>
            <a:ext cx="1829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n-cs"/>
              </a:rPr>
              <a:t>안전군집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n-cs"/>
              </a:rPr>
              <a:t>위험군집 파악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64F29D-0009-F6AD-5CDD-86CB61124E09}"/>
              </a:ext>
            </a:extLst>
          </p:cNvPr>
          <p:cNvSpPr txBox="1"/>
          <p:nvPr/>
        </p:nvSpPr>
        <p:spPr>
          <a:xfrm>
            <a:off x="10763092" y="6319275"/>
            <a:ext cx="7008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210 옴니고딕 020" panose="02020603020101020101" pitchFamily="18" charset="-127"/>
                <a:ea typeface="210 옴니고딕 020" panose="02020603020101020101" pitchFamily="18" charset="-127"/>
                <a:cs typeface="+mn-cs"/>
              </a:rPr>
              <a:t>Page 18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236FCD-B649-CE48-890C-CE191C711198}"/>
              </a:ext>
            </a:extLst>
          </p:cNvPr>
          <p:cNvSpPr txBox="1"/>
          <p:nvPr/>
        </p:nvSpPr>
        <p:spPr>
          <a:xfrm>
            <a:off x="6486941" y="5586134"/>
            <a:ext cx="182453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4140E8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1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4140E8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번군집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4140E8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4140E8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=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4140E8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안전군집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C287F3-D073-9D67-6C41-B72FC25A8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90" y="2021481"/>
            <a:ext cx="5999918" cy="4603711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FF4E11F5-0652-390E-E636-EB0BDE6DCB30}"/>
              </a:ext>
            </a:extLst>
          </p:cNvPr>
          <p:cNvSpPr/>
          <p:nvPr/>
        </p:nvSpPr>
        <p:spPr>
          <a:xfrm rot="756882">
            <a:off x="3457603" y="4653268"/>
            <a:ext cx="3040398" cy="1757114"/>
          </a:xfrm>
          <a:prstGeom prst="ellipse">
            <a:avLst/>
          </a:prstGeom>
          <a:noFill/>
          <a:ln w="38100">
            <a:solidFill>
              <a:srgbClr val="4140E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9831442-E74B-0150-BFC5-FF6D9C02FE7D}"/>
              </a:ext>
            </a:extLst>
          </p:cNvPr>
          <p:cNvSpPr/>
          <p:nvPr/>
        </p:nvSpPr>
        <p:spPr>
          <a:xfrm rot="756882">
            <a:off x="2552996" y="2346874"/>
            <a:ext cx="1498864" cy="189714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ED4DFD-2750-A660-E3D2-F975E2F7FB23}"/>
              </a:ext>
            </a:extLst>
          </p:cNvPr>
          <p:cNvSpPr txBox="1"/>
          <p:nvPr/>
        </p:nvSpPr>
        <p:spPr>
          <a:xfrm>
            <a:off x="4070327" y="3133792"/>
            <a:ext cx="185178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0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번군집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= 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위험군집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E8C9455-96AB-272C-D221-43A4253A24B8}"/>
              </a:ext>
            </a:extLst>
          </p:cNvPr>
          <p:cNvSpPr/>
          <p:nvPr/>
        </p:nvSpPr>
        <p:spPr>
          <a:xfrm rot="756882">
            <a:off x="724359" y="3019780"/>
            <a:ext cx="1923596" cy="160442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85F84C-6D39-8E95-7CB5-0DA125C13DB2}"/>
              </a:ext>
            </a:extLst>
          </p:cNvPr>
          <p:cNvSpPr txBox="1"/>
          <p:nvPr/>
        </p:nvSpPr>
        <p:spPr>
          <a:xfrm>
            <a:off x="643756" y="2675673"/>
            <a:ext cx="185178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>
                <a:solidFill>
                  <a:srgbClr val="FF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2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번군집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= 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위험군집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0536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545CE81C-C1CA-0A99-EFAE-C21F15BB0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48" y="2074147"/>
            <a:ext cx="9792000" cy="17408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BD7501-A8B1-397D-E4F7-D5E914CC13FA}"/>
              </a:ext>
            </a:extLst>
          </p:cNvPr>
          <p:cNvSpPr/>
          <p:nvPr/>
        </p:nvSpPr>
        <p:spPr>
          <a:xfrm>
            <a:off x="0" y="1"/>
            <a:ext cx="12192000" cy="812799"/>
          </a:xfrm>
          <a:prstGeom prst="rect">
            <a:avLst/>
          </a:prstGeom>
          <a:solidFill>
            <a:schemeClr val="tx2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61ED27-F68D-1337-28EF-5A8A355B99DD}"/>
              </a:ext>
            </a:extLst>
          </p:cNvPr>
          <p:cNvSpPr txBox="1"/>
          <p:nvPr/>
        </p:nvSpPr>
        <p:spPr>
          <a:xfrm>
            <a:off x="9921828" y="0"/>
            <a:ext cx="227017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문제해결 빅데이터 활용 프로젝트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지하철역 반경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300m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자동심장충격기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(AED)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실태분석</a:t>
            </a:r>
            <a:endParaRPr kumimoji="0" lang="en-US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-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서울특별시 자치구 중심으로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-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D3A7D-399E-83A1-E32C-72D553BFF4D2}"/>
              </a:ext>
            </a:extLst>
          </p:cNvPr>
          <p:cNvSpPr txBox="1"/>
          <p:nvPr/>
        </p:nvSpPr>
        <p:spPr>
          <a:xfrm>
            <a:off x="225168" y="220509"/>
            <a:ext cx="5049780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67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+mn-cs"/>
              </a:rPr>
              <a:t>수행 절차 및 방법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+mn-cs"/>
              </a:rPr>
              <a:t>– 07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+mn-cs"/>
              </a:rPr>
              <a:t>군집화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n-cs"/>
              </a:rPr>
              <a:t>(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n-cs"/>
              </a:rPr>
              <a:t>sklearn.cluster.kmeans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n-cs"/>
              </a:rPr>
              <a:t>) </a:t>
            </a:r>
            <a:endParaRPr kumimoji="0" lang="ko-KR" altLang="en-US" sz="1667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  <a:cs typeface="+mn-cs"/>
            </a:endParaRPr>
          </a:p>
        </p:txBody>
      </p:sp>
      <p:sp>
        <p:nvSpPr>
          <p:cNvPr id="4" name="object 151">
            <a:extLst>
              <a:ext uri="{FF2B5EF4-FFF2-40B4-BE49-F238E27FC236}">
                <a16:creationId xmlns:a16="http://schemas.microsoft.com/office/drawing/2014/main" id="{F814112F-0A91-BFE7-A946-337118E524C7}"/>
              </a:ext>
            </a:extLst>
          </p:cNvPr>
          <p:cNvSpPr/>
          <p:nvPr/>
        </p:nvSpPr>
        <p:spPr>
          <a:xfrm>
            <a:off x="801805" y="1518513"/>
            <a:ext cx="242570" cy="243840"/>
          </a:xfrm>
          <a:custGeom>
            <a:avLst/>
            <a:gdLst/>
            <a:ahLst/>
            <a:cxnLst/>
            <a:rect l="l" t="t" r="r" b="b"/>
            <a:pathLst>
              <a:path w="242569" h="243839">
                <a:moveTo>
                  <a:pt x="242337" y="243397"/>
                </a:moveTo>
                <a:lnTo>
                  <a:pt x="0" y="243397"/>
                </a:lnTo>
                <a:lnTo>
                  <a:pt x="0" y="0"/>
                </a:lnTo>
                <a:lnTo>
                  <a:pt x="242337" y="0"/>
                </a:lnTo>
                <a:lnTo>
                  <a:pt x="242337" y="243397"/>
                </a:lnTo>
                <a:close/>
              </a:path>
            </a:pathLst>
          </a:custGeom>
          <a:solidFill>
            <a:srgbClr val="5C82F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5" name="object 152">
            <a:extLst>
              <a:ext uri="{FF2B5EF4-FFF2-40B4-BE49-F238E27FC236}">
                <a16:creationId xmlns:a16="http://schemas.microsoft.com/office/drawing/2014/main" id="{9ED856B0-0708-CD90-665B-C5D225227E68}"/>
              </a:ext>
            </a:extLst>
          </p:cNvPr>
          <p:cNvSpPr/>
          <p:nvPr/>
        </p:nvSpPr>
        <p:spPr>
          <a:xfrm>
            <a:off x="756402" y="1401673"/>
            <a:ext cx="353695" cy="381000"/>
          </a:xfrm>
          <a:custGeom>
            <a:avLst/>
            <a:gdLst/>
            <a:ahLst/>
            <a:cxnLst/>
            <a:rect l="l" t="t" r="r" b="b"/>
            <a:pathLst>
              <a:path w="353694" h="381000">
                <a:moveTo>
                  <a:pt x="287398" y="110002"/>
                </a:moveTo>
                <a:lnTo>
                  <a:pt x="254279" y="110002"/>
                </a:lnTo>
                <a:lnTo>
                  <a:pt x="331720" y="1419"/>
                </a:lnTo>
                <a:lnTo>
                  <a:pt x="340134" y="0"/>
                </a:lnTo>
                <a:lnTo>
                  <a:pt x="352211" y="8708"/>
                </a:lnTo>
                <a:lnTo>
                  <a:pt x="353611" y="17159"/>
                </a:lnTo>
                <a:lnTo>
                  <a:pt x="287398" y="110002"/>
                </a:lnTo>
                <a:close/>
              </a:path>
              <a:path w="353694" h="381000">
                <a:moveTo>
                  <a:pt x="283845" y="380444"/>
                </a:moveTo>
                <a:lnTo>
                  <a:pt x="26616" y="380444"/>
                </a:lnTo>
                <a:lnTo>
                  <a:pt x="20598" y="374399"/>
                </a:lnTo>
                <a:lnTo>
                  <a:pt x="20598" y="121861"/>
                </a:lnTo>
                <a:lnTo>
                  <a:pt x="21002" y="120306"/>
                </a:lnTo>
                <a:lnTo>
                  <a:pt x="21554" y="118832"/>
                </a:lnTo>
                <a:lnTo>
                  <a:pt x="0" y="90489"/>
                </a:lnTo>
                <a:lnTo>
                  <a:pt x="1130" y="82011"/>
                </a:lnTo>
                <a:lnTo>
                  <a:pt x="12951" y="72924"/>
                </a:lnTo>
                <a:lnTo>
                  <a:pt x="21406" y="74087"/>
                </a:lnTo>
                <a:lnTo>
                  <a:pt x="48709" y="110002"/>
                </a:lnTo>
                <a:lnTo>
                  <a:pt x="287398" y="110002"/>
                </a:lnTo>
                <a:lnTo>
                  <a:pt x="285016" y="113342"/>
                </a:lnTo>
                <a:lnTo>
                  <a:pt x="287910" y="115830"/>
                </a:lnTo>
                <a:lnTo>
                  <a:pt x="289863" y="119386"/>
                </a:lnTo>
                <a:lnTo>
                  <a:pt x="289863" y="137046"/>
                </a:lnTo>
                <a:lnTo>
                  <a:pt x="69281" y="137046"/>
                </a:lnTo>
                <a:lnTo>
                  <a:pt x="81421" y="153016"/>
                </a:lnTo>
                <a:lnTo>
                  <a:pt x="47525" y="153016"/>
                </a:lnTo>
                <a:lnTo>
                  <a:pt x="47525" y="353400"/>
                </a:lnTo>
                <a:lnTo>
                  <a:pt x="289863" y="353400"/>
                </a:lnTo>
                <a:lnTo>
                  <a:pt x="289863" y="374399"/>
                </a:lnTo>
                <a:lnTo>
                  <a:pt x="283845" y="380444"/>
                </a:lnTo>
                <a:close/>
              </a:path>
              <a:path w="353694" h="381000">
                <a:moveTo>
                  <a:pt x="187922" y="249523"/>
                </a:moveTo>
                <a:lnTo>
                  <a:pt x="154786" y="249523"/>
                </a:lnTo>
                <a:lnTo>
                  <a:pt x="234987" y="137046"/>
                </a:lnTo>
                <a:lnTo>
                  <a:pt x="289863" y="137046"/>
                </a:lnTo>
                <a:lnTo>
                  <a:pt x="289863" y="144307"/>
                </a:lnTo>
                <a:lnTo>
                  <a:pt x="262936" y="144307"/>
                </a:lnTo>
                <a:lnTo>
                  <a:pt x="187922" y="249523"/>
                </a:lnTo>
                <a:close/>
              </a:path>
              <a:path w="353694" h="381000">
                <a:moveTo>
                  <a:pt x="289863" y="353400"/>
                </a:moveTo>
                <a:lnTo>
                  <a:pt x="262936" y="353400"/>
                </a:lnTo>
                <a:lnTo>
                  <a:pt x="262936" y="144307"/>
                </a:lnTo>
                <a:lnTo>
                  <a:pt x="289863" y="144307"/>
                </a:lnTo>
                <a:lnTo>
                  <a:pt x="289863" y="353400"/>
                </a:lnTo>
                <a:close/>
              </a:path>
              <a:path w="353694" h="381000">
                <a:moveTo>
                  <a:pt x="155352" y="285789"/>
                </a:moveTo>
                <a:lnTo>
                  <a:pt x="150936" y="285789"/>
                </a:lnTo>
                <a:lnTo>
                  <a:pt x="146977" y="283842"/>
                </a:lnTo>
                <a:lnTo>
                  <a:pt x="47525" y="153016"/>
                </a:lnTo>
                <a:lnTo>
                  <a:pt x="81421" y="153016"/>
                </a:lnTo>
                <a:lnTo>
                  <a:pt x="154786" y="249523"/>
                </a:lnTo>
                <a:lnTo>
                  <a:pt x="187922" y="249523"/>
                </a:lnTo>
                <a:lnTo>
                  <a:pt x="163591" y="283625"/>
                </a:lnTo>
                <a:lnTo>
                  <a:pt x="159606" y="285721"/>
                </a:lnTo>
                <a:lnTo>
                  <a:pt x="155352" y="2857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E6AA89-5B7F-AD97-67A1-0F9FAEE24DBE}"/>
              </a:ext>
            </a:extLst>
          </p:cNvPr>
          <p:cNvSpPr txBox="1"/>
          <p:nvPr/>
        </p:nvSpPr>
        <p:spPr>
          <a:xfrm>
            <a:off x="1156833" y="1515427"/>
            <a:ext cx="1829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n-cs"/>
              </a:rPr>
              <a:t>안전군집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n-cs"/>
              </a:rPr>
              <a:t>위험군집 파악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90D0D15-9B08-9529-D20E-257C47B0F1AD}"/>
              </a:ext>
            </a:extLst>
          </p:cNvPr>
          <p:cNvCxnSpPr>
            <a:cxnSpLocks/>
          </p:cNvCxnSpPr>
          <p:nvPr/>
        </p:nvCxnSpPr>
        <p:spPr>
          <a:xfrm>
            <a:off x="1882107" y="4347939"/>
            <a:ext cx="6294967" cy="0"/>
          </a:xfrm>
          <a:prstGeom prst="line">
            <a:avLst/>
          </a:prstGeom>
          <a:ln w="19050">
            <a:solidFill>
              <a:srgbClr val="8AAF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ED8150-EF04-9A0B-5BAC-4B6CD7DAE293}"/>
              </a:ext>
            </a:extLst>
          </p:cNvPr>
          <p:cNvSpPr txBox="1"/>
          <p:nvPr/>
        </p:nvSpPr>
        <p:spPr>
          <a:xfrm>
            <a:off x="1682307" y="4347939"/>
            <a:ext cx="6694569" cy="225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군집화 결과를 보면</a:t>
            </a:r>
            <a:r>
              <a:rPr lang="en-US" altLang="ko-KR" sz="1100" dirty="0">
                <a:solidFill>
                  <a:prstClr val="black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1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번 군집이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300m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이내 </a:t>
            </a:r>
            <a:r>
              <a:rPr lang="ko-KR" altLang="en-US" sz="1100" dirty="0">
                <a:solidFill>
                  <a:prstClr val="black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자동심장충격기 개수가 가장 많고</a:t>
            </a:r>
            <a:r>
              <a:rPr lang="en-US" altLang="ko-KR" sz="1100" dirty="0">
                <a:solidFill>
                  <a:prstClr val="black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, </a:t>
            </a:r>
            <a:r>
              <a:rPr lang="ko-KR" altLang="en-US" sz="1100" dirty="0">
                <a:solidFill>
                  <a:prstClr val="black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급성심정지 사망자 수는 가장 적음</a:t>
            </a:r>
            <a:endParaRPr lang="en-US" altLang="ko-KR" sz="1100" dirty="0">
              <a:solidFill>
                <a:prstClr val="black"/>
              </a:solidFill>
              <a:latin typeface="210 옴니고딕OTF 020" panose="02020503020101020101" pitchFamily="18" charset="-127"/>
              <a:ea typeface="210 옴니고딕OTF 020" panose="020205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1</a:t>
            </a:r>
            <a:r>
              <a:rPr lang="ko-KR" altLang="en-US" sz="1100" dirty="0">
                <a:solidFill>
                  <a:prstClr val="black"/>
                </a:solidFill>
                <a:highlight>
                  <a:srgbClr val="FFFF00"/>
                </a:highlight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번 군집에 해당하는 구는 자동심장충격기 설치대수</a:t>
            </a:r>
            <a:r>
              <a:rPr lang="en-US" altLang="ko-KR" sz="1100" dirty="0">
                <a:solidFill>
                  <a:prstClr val="black"/>
                </a:solidFill>
                <a:highlight>
                  <a:srgbClr val="FFFF00"/>
                </a:highlight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(6.959686)</a:t>
            </a:r>
            <a:r>
              <a:rPr lang="ko-KR" altLang="en-US" sz="1100" dirty="0">
                <a:solidFill>
                  <a:prstClr val="black"/>
                </a:solidFill>
                <a:highlight>
                  <a:srgbClr val="FFFF00"/>
                </a:highlight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가 </a:t>
            </a:r>
            <a:endParaRPr lang="en-US" altLang="ko-KR" sz="1100" dirty="0">
              <a:solidFill>
                <a:prstClr val="black"/>
              </a:solidFill>
              <a:highlight>
                <a:srgbClr val="FFFF00"/>
              </a:highlight>
              <a:latin typeface="210 옴니고딕OTF 020" panose="02020503020101020101" pitchFamily="18" charset="-127"/>
              <a:ea typeface="210 옴니고딕OTF 020" panose="020205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highlight>
                  <a:srgbClr val="FFFF00"/>
                </a:highlight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급성심정지환자를 효과적으로 커버하고 있음  </a:t>
            </a:r>
            <a:endParaRPr lang="en-US" altLang="ko-KR" sz="1100" dirty="0">
              <a:solidFill>
                <a:prstClr val="black"/>
              </a:solidFill>
              <a:highlight>
                <a:srgbClr val="FFFF00"/>
              </a:highlight>
              <a:latin typeface="210 옴니고딕OTF 020" panose="02020503020101020101" pitchFamily="18" charset="-127"/>
              <a:ea typeface="210 옴니고딕OTF 020" panose="020205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100" dirty="0">
              <a:solidFill>
                <a:prstClr val="black"/>
              </a:solidFill>
              <a:latin typeface="210 옴니고딕OTF 020" panose="02020503020101020101" pitchFamily="18" charset="-127"/>
              <a:ea typeface="210 옴니고딕OTF 020" panose="020205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100" dirty="0">
              <a:solidFill>
                <a:prstClr val="black"/>
              </a:solidFill>
              <a:latin typeface="210 옴니고딕OTF 020" panose="02020503020101020101" pitchFamily="18" charset="-127"/>
              <a:ea typeface="210 옴니고딕OTF 020" panose="020205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srgbClr val="FF0000"/>
                </a:solidFill>
                <a:highlight>
                  <a:srgbClr val="FFFF00"/>
                </a:highlight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1</a:t>
            </a:r>
            <a:r>
              <a:rPr lang="ko-KR" altLang="en-US" sz="1100" dirty="0">
                <a:solidFill>
                  <a:srgbClr val="FF0000"/>
                </a:solidFill>
                <a:highlight>
                  <a:srgbClr val="FFFF00"/>
                </a:highlight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번 군집은 자동심장충격기 설치대수가 급성심정지환자를 효과적으로 커버하고 있는 안전 군집</a:t>
            </a:r>
            <a:endParaRPr lang="en-US" altLang="ko-KR" sz="1100" dirty="0">
              <a:solidFill>
                <a:srgbClr val="FF0000"/>
              </a:solidFill>
              <a:highlight>
                <a:srgbClr val="FFFF00"/>
              </a:highlight>
              <a:latin typeface="210 옴니고딕OTF 020" panose="02020503020101020101" pitchFamily="18" charset="-127"/>
              <a:ea typeface="210 옴니고딕OTF 020" panose="020205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srgbClr val="FF0000"/>
                </a:solidFill>
                <a:highlight>
                  <a:srgbClr val="FFFF00"/>
                </a:highlight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0</a:t>
            </a:r>
            <a:r>
              <a:rPr lang="ko-KR" altLang="en-US" sz="1100" dirty="0">
                <a:solidFill>
                  <a:srgbClr val="FF0000"/>
                </a:solidFill>
                <a:highlight>
                  <a:srgbClr val="FFFF00"/>
                </a:highlight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번</a:t>
            </a:r>
            <a:r>
              <a:rPr lang="en-US" altLang="ko-KR" sz="1100" dirty="0">
                <a:solidFill>
                  <a:srgbClr val="FF0000"/>
                </a:solidFill>
                <a:highlight>
                  <a:srgbClr val="FFFF00"/>
                </a:highlight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, 2</a:t>
            </a:r>
            <a:r>
              <a:rPr lang="ko-KR" altLang="en-US" sz="1100" dirty="0">
                <a:solidFill>
                  <a:srgbClr val="FF0000"/>
                </a:solidFill>
                <a:highlight>
                  <a:srgbClr val="FFFF00"/>
                </a:highlight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번 군집은 자동심장충격기 설치대수가 급성심정지환자를 효과적으로 커버하고 있지 못한 위험 군집</a:t>
            </a:r>
            <a:endParaRPr lang="en-US" altLang="ko-KR" sz="1100" dirty="0">
              <a:solidFill>
                <a:srgbClr val="FF0000"/>
              </a:solidFill>
              <a:highlight>
                <a:srgbClr val="FFFF00"/>
              </a:highlight>
              <a:latin typeface="210 옴니고딕OTF 020" panose="02020503020101020101" pitchFamily="18" charset="-127"/>
              <a:ea typeface="210 옴니고딕OTF 020" panose="020205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64F29D-0009-F6AD-5CDD-86CB61124E09}"/>
              </a:ext>
            </a:extLst>
          </p:cNvPr>
          <p:cNvSpPr txBox="1"/>
          <p:nvPr/>
        </p:nvSpPr>
        <p:spPr>
          <a:xfrm>
            <a:off x="10763092" y="6319275"/>
            <a:ext cx="7008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Page 19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61264D-CE84-618A-D924-53024DC38824}"/>
              </a:ext>
            </a:extLst>
          </p:cNvPr>
          <p:cNvSpPr/>
          <p:nvPr/>
        </p:nvSpPr>
        <p:spPr>
          <a:xfrm>
            <a:off x="4347106" y="2034957"/>
            <a:ext cx="1364974" cy="1819181"/>
          </a:xfrm>
          <a:prstGeom prst="rect">
            <a:avLst/>
          </a:prstGeom>
          <a:noFill/>
          <a:ln>
            <a:solidFill>
              <a:srgbClr val="4140E8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F3B054C-DB96-A949-ED62-F2656DBA2BF9}"/>
              </a:ext>
            </a:extLst>
          </p:cNvPr>
          <p:cNvSpPr/>
          <p:nvPr/>
        </p:nvSpPr>
        <p:spPr>
          <a:xfrm>
            <a:off x="5831917" y="2034957"/>
            <a:ext cx="1364974" cy="1819181"/>
          </a:xfrm>
          <a:prstGeom prst="rect">
            <a:avLst/>
          </a:prstGeom>
          <a:noFill/>
          <a:ln>
            <a:solidFill>
              <a:srgbClr val="E4081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6F9E33-7C3D-24DF-0612-B6BCEE957F3C}"/>
              </a:ext>
            </a:extLst>
          </p:cNvPr>
          <p:cNvSpPr/>
          <p:nvPr/>
        </p:nvSpPr>
        <p:spPr>
          <a:xfrm>
            <a:off x="2862295" y="2034957"/>
            <a:ext cx="1364974" cy="1819181"/>
          </a:xfrm>
          <a:prstGeom prst="rect">
            <a:avLst/>
          </a:prstGeom>
          <a:noFill/>
          <a:ln>
            <a:solidFill>
              <a:srgbClr val="E4081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236FCD-B649-CE48-890C-CE191C711198}"/>
              </a:ext>
            </a:extLst>
          </p:cNvPr>
          <p:cNvSpPr txBox="1"/>
          <p:nvPr/>
        </p:nvSpPr>
        <p:spPr>
          <a:xfrm>
            <a:off x="4635895" y="3910503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highlight>
                  <a:srgbClr val="8AAFEB"/>
                </a:highlight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안전군집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4F7C6E-D17D-A098-42A6-C5DB2F672068}"/>
              </a:ext>
            </a:extLst>
          </p:cNvPr>
          <p:cNvSpPr txBox="1"/>
          <p:nvPr/>
        </p:nvSpPr>
        <p:spPr>
          <a:xfrm>
            <a:off x="6125939" y="3910503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highlight>
                  <a:srgbClr val="E40813"/>
                </a:highlight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위험군집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ED4DFD-2750-A660-E3D2-F975E2F7FB23}"/>
              </a:ext>
            </a:extLst>
          </p:cNvPr>
          <p:cNvSpPr txBox="1"/>
          <p:nvPr/>
        </p:nvSpPr>
        <p:spPr>
          <a:xfrm>
            <a:off x="3145851" y="3910503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highlight>
                  <a:srgbClr val="E40813"/>
                </a:highlight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위험군집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34F8F8AC-91F8-70B6-C996-E77C9AE35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929701" y="5639239"/>
            <a:ext cx="205877" cy="20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657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D864A0A-A3C1-3D99-90CF-E178DE7211E4}"/>
              </a:ext>
            </a:extLst>
          </p:cNvPr>
          <p:cNvSpPr/>
          <p:nvPr/>
        </p:nvSpPr>
        <p:spPr>
          <a:xfrm>
            <a:off x="783397" y="769694"/>
            <a:ext cx="3186112" cy="5323131"/>
          </a:xfrm>
          <a:prstGeom prst="rect">
            <a:avLst/>
          </a:prstGeom>
          <a:solidFill>
            <a:srgbClr val="ECE9E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1CEA5-C650-4C23-3371-38EBC3D5B53B}"/>
              </a:ext>
            </a:extLst>
          </p:cNvPr>
          <p:cNvSpPr txBox="1"/>
          <p:nvPr/>
        </p:nvSpPr>
        <p:spPr>
          <a:xfrm>
            <a:off x="695328" y="273222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Index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352CBEF-6253-0105-1334-B2FF5C02E671}"/>
              </a:ext>
            </a:extLst>
          </p:cNvPr>
          <p:cNvCxnSpPr>
            <a:cxnSpLocks/>
          </p:cNvCxnSpPr>
          <p:nvPr/>
        </p:nvCxnSpPr>
        <p:spPr>
          <a:xfrm>
            <a:off x="783397" y="6092825"/>
            <a:ext cx="4860000" cy="0"/>
          </a:xfrm>
          <a:prstGeom prst="line">
            <a:avLst/>
          </a:prstGeom>
          <a:ln w="12700" cap="sq"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BD53C3F-AE8C-41F1-B21C-CC4C73994E70}"/>
              </a:ext>
            </a:extLst>
          </p:cNvPr>
          <p:cNvCxnSpPr>
            <a:cxnSpLocks/>
          </p:cNvCxnSpPr>
          <p:nvPr/>
        </p:nvCxnSpPr>
        <p:spPr>
          <a:xfrm>
            <a:off x="783397" y="2541057"/>
            <a:ext cx="4860000" cy="0"/>
          </a:xfrm>
          <a:prstGeom prst="line">
            <a:avLst/>
          </a:prstGeom>
          <a:ln w="6350" cap="rnd">
            <a:solidFill>
              <a:srgbClr val="5B4A42">
                <a:alpha val="5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8FE6891-169E-F71B-CB08-E0CBC6F05DD5}"/>
              </a:ext>
            </a:extLst>
          </p:cNvPr>
          <p:cNvCxnSpPr>
            <a:cxnSpLocks/>
          </p:cNvCxnSpPr>
          <p:nvPr/>
        </p:nvCxnSpPr>
        <p:spPr>
          <a:xfrm>
            <a:off x="783397" y="4316939"/>
            <a:ext cx="4860000" cy="0"/>
          </a:xfrm>
          <a:prstGeom prst="line">
            <a:avLst/>
          </a:prstGeom>
          <a:ln w="6350" cap="rnd">
            <a:solidFill>
              <a:srgbClr val="5B4A42">
                <a:alpha val="5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BE5608E-ACB9-1D00-6E29-06501E359186}"/>
              </a:ext>
            </a:extLst>
          </p:cNvPr>
          <p:cNvCxnSpPr>
            <a:cxnSpLocks/>
          </p:cNvCxnSpPr>
          <p:nvPr/>
        </p:nvCxnSpPr>
        <p:spPr>
          <a:xfrm>
            <a:off x="783397" y="5201033"/>
            <a:ext cx="4860000" cy="0"/>
          </a:xfrm>
          <a:prstGeom prst="line">
            <a:avLst/>
          </a:prstGeom>
          <a:ln w="6350" cap="rnd">
            <a:solidFill>
              <a:srgbClr val="5B4A42">
                <a:alpha val="5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16CEE22-AEFA-EC28-4BA0-72CB8820A55F}"/>
              </a:ext>
            </a:extLst>
          </p:cNvPr>
          <p:cNvCxnSpPr>
            <a:cxnSpLocks/>
          </p:cNvCxnSpPr>
          <p:nvPr/>
        </p:nvCxnSpPr>
        <p:spPr>
          <a:xfrm>
            <a:off x="783397" y="1656963"/>
            <a:ext cx="4860000" cy="0"/>
          </a:xfrm>
          <a:prstGeom prst="line">
            <a:avLst/>
          </a:prstGeom>
          <a:ln w="6350" cap="rnd">
            <a:solidFill>
              <a:srgbClr val="5B4A42">
                <a:alpha val="5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401FF2D-FCF8-EA10-CF7F-FA93FBDA2C15}"/>
              </a:ext>
            </a:extLst>
          </p:cNvPr>
          <p:cNvCxnSpPr>
            <a:cxnSpLocks/>
          </p:cNvCxnSpPr>
          <p:nvPr/>
        </p:nvCxnSpPr>
        <p:spPr>
          <a:xfrm>
            <a:off x="783397" y="765175"/>
            <a:ext cx="4860000" cy="0"/>
          </a:xfrm>
          <a:prstGeom prst="line">
            <a:avLst/>
          </a:prstGeom>
          <a:ln w="9525" cap="sq"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3A7E78F-9125-98B3-C396-E9A43CBDF331}"/>
              </a:ext>
            </a:extLst>
          </p:cNvPr>
          <p:cNvCxnSpPr>
            <a:cxnSpLocks/>
          </p:cNvCxnSpPr>
          <p:nvPr/>
        </p:nvCxnSpPr>
        <p:spPr>
          <a:xfrm>
            <a:off x="769118" y="3429000"/>
            <a:ext cx="4860000" cy="0"/>
          </a:xfrm>
          <a:prstGeom prst="line">
            <a:avLst/>
          </a:prstGeom>
          <a:ln w="6350" cap="rnd">
            <a:solidFill>
              <a:srgbClr val="5B4A42">
                <a:alpha val="5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0698F5D-4E20-94E9-23E5-5677B9CEE957}"/>
              </a:ext>
            </a:extLst>
          </p:cNvPr>
          <p:cNvSpPr txBox="1"/>
          <p:nvPr/>
        </p:nvSpPr>
        <p:spPr>
          <a:xfrm>
            <a:off x="1189089" y="1080264"/>
            <a:ext cx="1728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01.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팀 구성 및 역할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342C5A-8BA1-FD5B-EAA3-15C757E13242}"/>
              </a:ext>
            </a:extLst>
          </p:cNvPr>
          <p:cNvSpPr txBox="1"/>
          <p:nvPr/>
        </p:nvSpPr>
        <p:spPr>
          <a:xfrm>
            <a:off x="1189089" y="1945121"/>
            <a:ext cx="1645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02.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프로젝트 개요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DF02149-AD1F-4D44-A4C4-612841CA533F}"/>
              </a:ext>
            </a:extLst>
          </p:cNvPr>
          <p:cNvSpPr txBox="1"/>
          <p:nvPr/>
        </p:nvSpPr>
        <p:spPr>
          <a:xfrm>
            <a:off x="1189089" y="2823861"/>
            <a:ext cx="1645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03.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프로젝트 배경</a:t>
            </a:r>
            <a:endParaRPr 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854F12A-6330-C9D4-0117-A416F77D4AA6}"/>
              </a:ext>
            </a:extLst>
          </p:cNvPr>
          <p:cNvSpPr txBox="1"/>
          <p:nvPr/>
        </p:nvSpPr>
        <p:spPr>
          <a:xfrm>
            <a:off x="1189089" y="3713884"/>
            <a:ext cx="1875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04.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수행절차 및 방법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AA1960F-A2A6-1BA7-9BA1-6ECA62FD3B17}"/>
              </a:ext>
            </a:extLst>
          </p:cNvPr>
          <p:cNvSpPr txBox="1"/>
          <p:nvPr/>
        </p:nvSpPr>
        <p:spPr>
          <a:xfrm>
            <a:off x="1193813" y="4603907"/>
            <a:ext cx="1237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05.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결과분석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A87ABAF-3A1C-54F1-AEED-DA4EE46DA842}"/>
              </a:ext>
            </a:extLst>
          </p:cNvPr>
          <p:cNvSpPr txBox="1"/>
          <p:nvPr/>
        </p:nvSpPr>
        <p:spPr>
          <a:xfrm>
            <a:off x="1189089" y="5493930"/>
            <a:ext cx="26164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06.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인사이트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(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분석시사점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)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도출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D73B715-729D-A7FC-B1A4-1B056AB0A2F3}"/>
              </a:ext>
            </a:extLst>
          </p:cNvPr>
          <p:cNvSpPr txBox="1"/>
          <p:nvPr/>
        </p:nvSpPr>
        <p:spPr>
          <a:xfrm>
            <a:off x="4658880" y="1972052"/>
            <a:ext cx="7360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>
                    <a:alpha val="85000"/>
                  </a:srgbClr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Page 04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1F55DE4-36FF-5818-FD93-7B5EE18F9DD5}"/>
              </a:ext>
            </a:extLst>
          </p:cNvPr>
          <p:cNvSpPr txBox="1"/>
          <p:nvPr/>
        </p:nvSpPr>
        <p:spPr>
          <a:xfrm>
            <a:off x="4387172" y="2856146"/>
            <a:ext cx="998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>
                    <a:alpha val="85000"/>
                  </a:srgbClr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Page 05~06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9828599-415E-B216-6BEF-BF9CFF1D6F44}"/>
              </a:ext>
            </a:extLst>
          </p:cNvPr>
          <p:cNvSpPr txBox="1"/>
          <p:nvPr/>
        </p:nvSpPr>
        <p:spPr>
          <a:xfrm>
            <a:off x="4379959" y="3740240"/>
            <a:ext cx="9989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>
                    <a:alpha val="85000"/>
                  </a:srgbClr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Page 07~20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4886689-489C-D073-F961-24BD1AB9C6F7}"/>
              </a:ext>
            </a:extLst>
          </p:cNvPr>
          <p:cNvSpPr txBox="1"/>
          <p:nvPr/>
        </p:nvSpPr>
        <p:spPr>
          <a:xfrm>
            <a:off x="4434462" y="4632028"/>
            <a:ext cx="9797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>
                    <a:alpha val="85000"/>
                  </a:srgbClr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Page 21~22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CD96F5C-33B6-7D41-18A4-101FDDEBF7FF}"/>
              </a:ext>
            </a:extLst>
          </p:cNvPr>
          <p:cNvSpPr txBox="1"/>
          <p:nvPr/>
        </p:nvSpPr>
        <p:spPr>
          <a:xfrm>
            <a:off x="4658880" y="5516122"/>
            <a:ext cx="7360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>
                    <a:alpha val="85000"/>
                  </a:srgbClr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Page 23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9919F71-5742-E236-F50E-B2F4F6BC25E8}"/>
              </a:ext>
            </a:extLst>
          </p:cNvPr>
          <p:cNvSpPr txBox="1"/>
          <p:nvPr/>
        </p:nvSpPr>
        <p:spPr>
          <a:xfrm>
            <a:off x="4638606" y="1080264"/>
            <a:ext cx="7360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>
                    <a:alpha val="85000"/>
                  </a:srgbClr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Page 03</a:t>
            </a:r>
          </a:p>
        </p:txBody>
      </p:sp>
    </p:spTree>
    <p:extLst>
      <p:ext uri="{BB962C8B-B14F-4D97-AF65-F5344CB8AC3E}">
        <p14:creationId xmlns:p14="http://schemas.microsoft.com/office/powerpoint/2010/main" val="2459234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BD7501-A8B1-397D-E4F7-D5E914CC13FA}"/>
              </a:ext>
            </a:extLst>
          </p:cNvPr>
          <p:cNvSpPr/>
          <p:nvPr/>
        </p:nvSpPr>
        <p:spPr>
          <a:xfrm>
            <a:off x="0" y="1"/>
            <a:ext cx="12192000" cy="812799"/>
          </a:xfrm>
          <a:prstGeom prst="rect">
            <a:avLst/>
          </a:prstGeom>
          <a:solidFill>
            <a:schemeClr val="tx2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61ED27-F68D-1337-28EF-5A8A355B99DD}"/>
              </a:ext>
            </a:extLst>
          </p:cNvPr>
          <p:cNvSpPr txBox="1"/>
          <p:nvPr/>
        </p:nvSpPr>
        <p:spPr>
          <a:xfrm>
            <a:off x="9921828" y="0"/>
            <a:ext cx="227017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문제해결 빅데이터 활용 프로젝트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지하철역 반경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300m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자동심장충격기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(AED)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실태분석</a:t>
            </a:r>
            <a:endParaRPr kumimoji="0" lang="en-US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-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서울특별시 자치구 중심으로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-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</p:txBody>
      </p:sp>
      <p:sp>
        <p:nvSpPr>
          <p:cNvPr id="4" name="object 151">
            <a:extLst>
              <a:ext uri="{FF2B5EF4-FFF2-40B4-BE49-F238E27FC236}">
                <a16:creationId xmlns:a16="http://schemas.microsoft.com/office/drawing/2014/main" id="{F814112F-0A91-BFE7-A946-337118E524C7}"/>
              </a:ext>
            </a:extLst>
          </p:cNvPr>
          <p:cNvSpPr/>
          <p:nvPr/>
        </p:nvSpPr>
        <p:spPr>
          <a:xfrm>
            <a:off x="801805" y="1518513"/>
            <a:ext cx="242570" cy="243840"/>
          </a:xfrm>
          <a:custGeom>
            <a:avLst/>
            <a:gdLst/>
            <a:ahLst/>
            <a:cxnLst/>
            <a:rect l="l" t="t" r="r" b="b"/>
            <a:pathLst>
              <a:path w="242569" h="243839">
                <a:moveTo>
                  <a:pt x="242337" y="243397"/>
                </a:moveTo>
                <a:lnTo>
                  <a:pt x="0" y="243397"/>
                </a:lnTo>
                <a:lnTo>
                  <a:pt x="0" y="0"/>
                </a:lnTo>
                <a:lnTo>
                  <a:pt x="242337" y="0"/>
                </a:lnTo>
                <a:lnTo>
                  <a:pt x="242337" y="243397"/>
                </a:lnTo>
                <a:close/>
              </a:path>
            </a:pathLst>
          </a:custGeom>
          <a:solidFill>
            <a:srgbClr val="5C82F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5" name="object 152">
            <a:extLst>
              <a:ext uri="{FF2B5EF4-FFF2-40B4-BE49-F238E27FC236}">
                <a16:creationId xmlns:a16="http://schemas.microsoft.com/office/drawing/2014/main" id="{9ED856B0-0708-CD90-665B-C5D225227E68}"/>
              </a:ext>
            </a:extLst>
          </p:cNvPr>
          <p:cNvSpPr/>
          <p:nvPr/>
        </p:nvSpPr>
        <p:spPr>
          <a:xfrm>
            <a:off x="756402" y="1401673"/>
            <a:ext cx="353695" cy="381000"/>
          </a:xfrm>
          <a:custGeom>
            <a:avLst/>
            <a:gdLst/>
            <a:ahLst/>
            <a:cxnLst/>
            <a:rect l="l" t="t" r="r" b="b"/>
            <a:pathLst>
              <a:path w="353694" h="381000">
                <a:moveTo>
                  <a:pt x="287398" y="110002"/>
                </a:moveTo>
                <a:lnTo>
                  <a:pt x="254279" y="110002"/>
                </a:lnTo>
                <a:lnTo>
                  <a:pt x="331720" y="1419"/>
                </a:lnTo>
                <a:lnTo>
                  <a:pt x="340134" y="0"/>
                </a:lnTo>
                <a:lnTo>
                  <a:pt x="352211" y="8708"/>
                </a:lnTo>
                <a:lnTo>
                  <a:pt x="353611" y="17159"/>
                </a:lnTo>
                <a:lnTo>
                  <a:pt x="287398" y="110002"/>
                </a:lnTo>
                <a:close/>
              </a:path>
              <a:path w="353694" h="381000">
                <a:moveTo>
                  <a:pt x="283845" y="380444"/>
                </a:moveTo>
                <a:lnTo>
                  <a:pt x="26616" y="380444"/>
                </a:lnTo>
                <a:lnTo>
                  <a:pt x="20598" y="374399"/>
                </a:lnTo>
                <a:lnTo>
                  <a:pt x="20598" y="121861"/>
                </a:lnTo>
                <a:lnTo>
                  <a:pt x="21002" y="120306"/>
                </a:lnTo>
                <a:lnTo>
                  <a:pt x="21554" y="118832"/>
                </a:lnTo>
                <a:lnTo>
                  <a:pt x="0" y="90489"/>
                </a:lnTo>
                <a:lnTo>
                  <a:pt x="1130" y="82011"/>
                </a:lnTo>
                <a:lnTo>
                  <a:pt x="12951" y="72924"/>
                </a:lnTo>
                <a:lnTo>
                  <a:pt x="21406" y="74087"/>
                </a:lnTo>
                <a:lnTo>
                  <a:pt x="48709" y="110002"/>
                </a:lnTo>
                <a:lnTo>
                  <a:pt x="287398" y="110002"/>
                </a:lnTo>
                <a:lnTo>
                  <a:pt x="285016" y="113342"/>
                </a:lnTo>
                <a:lnTo>
                  <a:pt x="287910" y="115830"/>
                </a:lnTo>
                <a:lnTo>
                  <a:pt x="289863" y="119386"/>
                </a:lnTo>
                <a:lnTo>
                  <a:pt x="289863" y="137046"/>
                </a:lnTo>
                <a:lnTo>
                  <a:pt x="69281" y="137046"/>
                </a:lnTo>
                <a:lnTo>
                  <a:pt x="81421" y="153016"/>
                </a:lnTo>
                <a:lnTo>
                  <a:pt x="47525" y="153016"/>
                </a:lnTo>
                <a:lnTo>
                  <a:pt x="47525" y="353400"/>
                </a:lnTo>
                <a:lnTo>
                  <a:pt x="289863" y="353400"/>
                </a:lnTo>
                <a:lnTo>
                  <a:pt x="289863" y="374399"/>
                </a:lnTo>
                <a:lnTo>
                  <a:pt x="283845" y="380444"/>
                </a:lnTo>
                <a:close/>
              </a:path>
              <a:path w="353694" h="381000">
                <a:moveTo>
                  <a:pt x="187922" y="249523"/>
                </a:moveTo>
                <a:lnTo>
                  <a:pt x="154786" y="249523"/>
                </a:lnTo>
                <a:lnTo>
                  <a:pt x="234987" y="137046"/>
                </a:lnTo>
                <a:lnTo>
                  <a:pt x="289863" y="137046"/>
                </a:lnTo>
                <a:lnTo>
                  <a:pt x="289863" y="144307"/>
                </a:lnTo>
                <a:lnTo>
                  <a:pt x="262936" y="144307"/>
                </a:lnTo>
                <a:lnTo>
                  <a:pt x="187922" y="249523"/>
                </a:lnTo>
                <a:close/>
              </a:path>
              <a:path w="353694" h="381000">
                <a:moveTo>
                  <a:pt x="289863" y="353400"/>
                </a:moveTo>
                <a:lnTo>
                  <a:pt x="262936" y="353400"/>
                </a:lnTo>
                <a:lnTo>
                  <a:pt x="262936" y="144307"/>
                </a:lnTo>
                <a:lnTo>
                  <a:pt x="289863" y="144307"/>
                </a:lnTo>
                <a:lnTo>
                  <a:pt x="289863" y="353400"/>
                </a:lnTo>
                <a:close/>
              </a:path>
              <a:path w="353694" h="381000">
                <a:moveTo>
                  <a:pt x="155352" y="285789"/>
                </a:moveTo>
                <a:lnTo>
                  <a:pt x="150936" y="285789"/>
                </a:lnTo>
                <a:lnTo>
                  <a:pt x="146977" y="283842"/>
                </a:lnTo>
                <a:lnTo>
                  <a:pt x="47525" y="153016"/>
                </a:lnTo>
                <a:lnTo>
                  <a:pt x="81421" y="153016"/>
                </a:lnTo>
                <a:lnTo>
                  <a:pt x="154786" y="249523"/>
                </a:lnTo>
                <a:lnTo>
                  <a:pt x="187922" y="249523"/>
                </a:lnTo>
                <a:lnTo>
                  <a:pt x="163591" y="283625"/>
                </a:lnTo>
                <a:lnTo>
                  <a:pt x="159606" y="285721"/>
                </a:lnTo>
                <a:lnTo>
                  <a:pt x="155352" y="2857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6677012-E0AD-783B-C2E2-DC02232A8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1" y="4420662"/>
            <a:ext cx="5063411" cy="15381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CA2936-726B-5DF2-3A1A-BBE68BA77987}"/>
              </a:ext>
            </a:extLst>
          </p:cNvPr>
          <p:cNvSpPr txBox="1"/>
          <p:nvPr/>
        </p:nvSpPr>
        <p:spPr>
          <a:xfrm>
            <a:off x="10763092" y="6319275"/>
            <a:ext cx="721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210 옴니고딕 020" panose="02020603020101020101" pitchFamily="18" charset="-127"/>
                <a:ea typeface="210 옴니고딕 020" panose="02020603020101020101" pitchFamily="18" charset="-127"/>
                <a:cs typeface="+mn-cs"/>
              </a:rPr>
              <a:t>Page </a:t>
            </a:r>
            <a:r>
              <a:rPr lang="en-US" sz="11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20</a:t>
            </a:r>
            <a:endParaRPr kumimoji="0" lang="en-US" sz="11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210 옴니고딕 020" panose="02020603020101020101" pitchFamily="18" charset="-127"/>
              <a:ea typeface="210 옴니고딕 020" panose="02020603020101020101" pitchFamily="18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C6FF237-CA9A-8F6E-FBC5-46656915C56C}"/>
              </a:ext>
            </a:extLst>
          </p:cNvPr>
          <p:cNvGrpSpPr/>
          <p:nvPr/>
        </p:nvGrpSpPr>
        <p:grpSpPr>
          <a:xfrm>
            <a:off x="5675668" y="5246009"/>
            <a:ext cx="4246160" cy="261610"/>
            <a:chOff x="6547555" y="1212574"/>
            <a:chExt cx="4246160" cy="261610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CFE0E7C-5E8A-461A-AFD0-45C031C5DF6D}"/>
                </a:ext>
              </a:extLst>
            </p:cNvPr>
            <p:cNvSpPr/>
            <p:nvPr/>
          </p:nvSpPr>
          <p:spPr>
            <a:xfrm>
              <a:off x="6547555" y="1253068"/>
              <a:ext cx="180623" cy="180622"/>
            </a:xfrm>
            <a:prstGeom prst="ellipse">
              <a:avLst/>
            </a:prstGeom>
            <a:solidFill>
              <a:srgbClr val="8AA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0DC310-4F11-9C60-4431-63745A50984A}"/>
                </a:ext>
              </a:extLst>
            </p:cNvPr>
            <p:cNvSpPr txBox="1"/>
            <p:nvPr/>
          </p:nvSpPr>
          <p:spPr>
            <a:xfrm>
              <a:off x="6728178" y="1212574"/>
              <a:ext cx="406553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옴니고딕OTF 020" panose="02020503020101020101" pitchFamily="18" charset="-127"/>
                  <a:ea typeface="210 옴니고딕OTF 020" panose="02020503020101020101" pitchFamily="18" charset="-127"/>
                  <a:cs typeface="+mn-cs"/>
                </a:rPr>
                <a:t>급성심정지환자수로 개별치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옴니고딕OTF 020" panose="02020503020101020101" pitchFamily="18" charset="-127"/>
                  <a:ea typeface="210 옴니고딕OTF 020" panose="02020503020101020101" pitchFamily="18" charset="-127"/>
                  <a:cs typeface="+mn-cs"/>
                </a:rPr>
                <a:t>(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옴니고딕OTF 020" panose="02020503020101020101" pitchFamily="18" charset="-127"/>
                  <a:ea typeface="210 옴니고딕OTF 020" panose="02020503020101020101" pitchFamily="18" charset="-127"/>
                  <a:cs typeface="+mn-cs"/>
                </a:rPr>
                <a:t>노인인구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옴니고딕OTF 020" panose="02020503020101020101" pitchFamily="18" charset="-127"/>
                  <a:ea typeface="210 옴니고딕OTF 020" panose="02020503020101020101" pitchFamily="18" charset="-127"/>
                  <a:cs typeface="+mn-cs"/>
                </a:rPr>
                <a:t>, 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옴니고딕OTF 020" panose="02020503020101020101" pitchFamily="18" charset="-127"/>
                  <a:ea typeface="210 옴니고딕OTF 020" panose="02020503020101020101" pitchFamily="18" charset="-127"/>
                  <a:cs typeface="+mn-cs"/>
                </a:rPr>
                <a:t>거주인구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옴니고딕OTF 020" panose="02020503020101020101" pitchFamily="18" charset="-127"/>
                  <a:ea typeface="210 옴니고딕OTF 020" panose="02020503020101020101" pitchFamily="18" charset="-127"/>
                  <a:cs typeface="+mn-cs"/>
                </a:rPr>
                <a:t>)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옴니고딕OTF 020" panose="02020503020101020101" pitchFamily="18" charset="-127"/>
                  <a:ea typeface="210 옴니고딕OTF 020" panose="02020503020101020101" pitchFamily="18" charset="-127"/>
                  <a:cs typeface="+mn-cs"/>
                </a:rPr>
                <a:t>에 중요도 부여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827E63A-B218-F0F8-FE63-EA40BD9B3657}"/>
              </a:ext>
            </a:extLst>
          </p:cNvPr>
          <p:cNvGrpSpPr/>
          <p:nvPr/>
        </p:nvGrpSpPr>
        <p:grpSpPr>
          <a:xfrm>
            <a:off x="5675668" y="5554190"/>
            <a:ext cx="3151308" cy="325089"/>
            <a:chOff x="6547555" y="1159510"/>
            <a:chExt cx="3151308" cy="325089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18F0536-5BAA-C7D4-025F-8A527578E7A1}"/>
                </a:ext>
              </a:extLst>
            </p:cNvPr>
            <p:cNvSpPr/>
            <p:nvPr/>
          </p:nvSpPr>
          <p:spPr>
            <a:xfrm>
              <a:off x="6547555" y="1253068"/>
              <a:ext cx="180623" cy="180622"/>
            </a:xfrm>
            <a:prstGeom prst="ellipse">
              <a:avLst/>
            </a:prstGeom>
            <a:solidFill>
              <a:srgbClr val="8AA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195E5AA-A75E-CCEA-0445-11FE89BF2469}"/>
                </a:ext>
              </a:extLst>
            </p:cNvPr>
            <p:cNvSpPr txBox="1"/>
            <p:nvPr/>
          </p:nvSpPr>
          <p:spPr>
            <a:xfrm>
              <a:off x="6728178" y="1159510"/>
              <a:ext cx="2970685" cy="325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210 옴니고딕OTF 020" panose="02020503020101020101" pitchFamily="18" charset="-127"/>
                  <a:ea typeface="210 옴니고딕OTF 020" panose="02020503020101020101" pitchFamily="18" charset="-127"/>
                  <a:cs typeface="+mn-cs"/>
                </a:rPr>
                <a:t>자치구별 노인인구와 거주인구의 평균치 생성</a:t>
              </a:r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226A3973-8BB9-2EC6-F28E-2962A260C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168" y="2034957"/>
            <a:ext cx="9793530" cy="1833423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8635018A-C965-0D4B-581D-B78DCD6DAB6A}"/>
              </a:ext>
            </a:extLst>
          </p:cNvPr>
          <p:cNvSpPr/>
          <p:nvPr/>
        </p:nvSpPr>
        <p:spPr>
          <a:xfrm>
            <a:off x="4347106" y="2034957"/>
            <a:ext cx="1364974" cy="1819181"/>
          </a:xfrm>
          <a:prstGeom prst="rect">
            <a:avLst/>
          </a:prstGeom>
          <a:noFill/>
          <a:ln>
            <a:solidFill>
              <a:srgbClr val="4140E8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C8683B0-0C38-FE65-7125-06B43D515E41}"/>
              </a:ext>
            </a:extLst>
          </p:cNvPr>
          <p:cNvSpPr/>
          <p:nvPr/>
        </p:nvSpPr>
        <p:spPr>
          <a:xfrm>
            <a:off x="5752405" y="2034957"/>
            <a:ext cx="1364974" cy="1819181"/>
          </a:xfrm>
          <a:prstGeom prst="rect">
            <a:avLst/>
          </a:prstGeom>
          <a:noFill/>
          <a:ln>
            <a:solidFill>
              <a:srgbClr val="E4081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0ED0A3-B5DB-2680-87F1-807B2F41C1E6}"/>
              </a:ext>
            </a:extLst>
          </p:cNvPr>
          <p:cNvSpPr/>
          <p:nvPr/>
        </p:nvSpPr>
        <p:spPr>
          <a:xfrm>
            <a:off x="2915303" y="2034957"/>
            <a:ext cx="1364974" cy="1819181"/>
          </a:xfrm>
          <a:prstGeom prst="rect">
            <a:avLst/>
          </a:prstGeom>
          <a:noFill/>
          <a:ln>
            <a:solidFill>
              <a:srgbClr val="E4081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3DED01-8D78-B41E-1A0D-15168DC2180E}"/>
              </a:ext>
            </a:extLst>
          </p:cNvPr>
          <p:cNvSpPr txBox="1"/>
          <p:nvPr/>
        </p:nvSpPr>
        <p:spPr>
          <a:xfrm>
            <a:off x="4635895" y="3910503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highlight>
                  <a:srgbClr val="8AAFEB"/>
                </a:highlight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안전군집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3FA186-2221-3C31-0D8F-44D0CF057F36}"/>
              </a:ext>
            </a:extLst>
          </p:cNvPr>
          <p:cNvSpPr txBox="1"/>
          <p:nvPr/>
        </p:nvSpPr>
        <p:spPr>
          <a:xfrm>
            <a:off x="6041194" y="3910503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highlight>
                  <a:srgbClr val="E40813"/>
                </a:highlight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위험군집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021050-D292-8B16-E533-E10293FD8A87}"/>
              </a:ext>
            </a:extLst>
          </p:cNvPr>
          <p:cNvSpPr txBox="1"/>
          <p:nvPr/>
        </p:nvSpPr>
        <p:spPr>
          <a:xfrm>
            <a:off x="3230596" y="3910503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highlight>
                  <a:srgbClr val="E40813"/>
                </a:highlight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위험군집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39E4376-1F4F-53FB-C682-FA7A786E6203}"/>
              </a:ext>
            </a:extLst>
          </p:cNvPr>
          <p:cNvSpPr txBox="1"/>
          <p:nvPr/>
        </p:nvSpPr>
        <p:spPr>
          <a:xfrm>
            <a:off x="1156833" y="1515427"/>
            <a:ext cx="1829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n-cs"/>
              </a:rPr>
              <a:t>안전군집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n-cs"/>
              </a:rPr>
              <a:t>위험군집 파악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D7ECC0F-5772-2CD5-9F80-31A6A84E36A9}"/>
              </a:ext>
            </a:extLst>
          </p:cNvPr>
          <p:cNvSpPr txBox="1"/>
          <p:nvPr/>
        </p:nvSpPr>
        <p:spPr>
          <a:xfrm>
            <a:off x="225168" y="220509"/>
            <a:ext cx="5049780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67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+mn-cs"/>
              </a:rPr>
              <a:t>수행 절차 및 방법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+mn-cs"/>
              </a:rPr>
              <a:t>– 07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+mn-cs"/>
              </a:rPr>
              <a:t>군집화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n-cs"/>
              </a:rPr>
              <a:t>(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n-cs"/>
              </a:rPr>
              <a:t>sklearn.cluster.kmeans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n-cs"/>
              </a:rPr>
              <a:t>) </a:t>
            </a:r>
            <a:endParaRPr kumimoji="0" lang="ko-KR" altLang="en-US" sz="1667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D61601F-B3A7-D110-0EAF-EC9DFBB2BCD0}"/>
              </a:ext>
            </a:extLst>
          </p:cNvPr>
          <p:cNvSpPr/>
          <p:nvPr/>
        </p:nvSpPr>
        <p:spPr>
          <a:xfrm>
            <a:off x="234021" y="2957371"/>
            <a:ext cx="2572437" cy="349195"/>
          </a:xfrm>
          <a:prstGeom prst="rect">
            <a:avLst/>
          </a:prstGeom>
          <a:noFill/>
          <a:ln>
            <a:solidFill>
              <a:srgbClr val="21252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5DDDC72-D19B-31BA-87BC-944E94DE5948}"/>
              </a:ext>
            </a:extLst>
          </p:cNvPr>
          <p:cNvCxnSpPr>
            <a:cxnSpLocks/>
          </p:cNvCxnSpPr>
          <p:nvPr/>
        </p:nvCxnSpPr>
        <p:spPr>
          <a:xfrm>
            <a:off x="1520239" y="3325996"/>
            <a:ext cx="0" cy="9607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120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BD7501-A8B1-397D-E4F7-D5E914CC13FA}"/>
              </a:ext>
            </a:extLst>
          </p:cNvPr>
          <p:cNvSpPr/>
          <p:nvPr/>
        </p:nvSpPr>
        <p:spPr>
          <a:xfrm>
            <a:off x="0" y="1"/>
            <a:ext cx="12192000" cy="812799"/>
          </a:xfrm>
          <a:prstGeom prst="rect">
            <a:avLst/>
          </a:prstGeom>
          <a:solidFill>
            <a:schemeClr val="tx2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61ED27-F68D-1337-28EF-5A8A355B99DD}"/>
              </a:ext>
            </a:extLst>
          </p:cNvPr>
          <p:cNvSpPr txBox="1"/>
          <p:nvPr/>
        </p:nvSpPr>
        <p:spPr>
          <a:xfrm>
            <a:off x="9921828" y="0"/>
            <a:ext cx="227017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문제해결 빅데이터 활용 프로젝트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지하철역 반경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300m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자동심장충격기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(AED)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실태분석</a:t>
            </a:r>
            <a:endParaRPr kumimoji="0" lang="en-US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-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서울특별시 자치구 중심으로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-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D3A7D-399E-83A1-E32C-72D553BFF4D2}"/>
              </a:ext>
            </a:extLst>
          </p:cNvPr>
          <p:cNvSpPr txBox="1"/>
          <p:nvPr/>
        </p:nvSpPr>
        <p:spPr>
          <a:xfrm>
            <a:off x="225168" y="220509"/>
            <a:ext cx="1088760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67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+mn-cs"/>
              </a:rPr>
              <a:t>결과 분석</a:t>
            </a:r>
          </a:p>
        </p:txBody>
      </p:sp>
      <p:sp>
        <p:nvSpPr>
          <p:cNvPr id="4" name="object 151">
            <a:extLst>
              <a:ext uri="{FF2B5EF4-FFF2-40B4-BE49-F238E27FC236}">
                <a16:creationId xmlns:a16="http://schemas.microsoft.com/office/drawing/2014/main" id="{F814112F-0A91-BFE7-A946-337118E524C7}"/>
              </a:ext>
            </a:extLst>
          </p:cNvPr>
          <p:cNvSpPr/>
          <p:nvPr/>
        </p:nvSpPr>
        <p:spPr>
          <a:xfrm>
            <a:off x="801805" y="1518513"/>
            <a:ext cx="242570" cy="243840"/>
          </a:xfrm>
          <a:custGeom>
            <a:avLst/>
            <a:gdLst/>
            <a:ahLst/>
            <a:cxnLst/>
            <a:rect l="l" t="t" r="r" b="b"/>
            <a:pathLst>
              <a:path w="242569" h="243839">
                <a:moveTo>
                  <a:pt x="242337" y="243397"/>
                </a:moveTo>
                <a:lnTo>
                  <a:pt x="0" y="243397"/>
                </a:lnTo>
                <a:lnTo>
                  <a:pt x="0" y="0"/>
                </a:lnTo>
                <a:lnTo>
                  <a:pt x="242337" y="0"/>
                </a:lnTo>
                <a:lnTo>
                  <a:pt x="242337" y="243397"/>
                </a:lnTo>
                <a:close/>
              </a:path>
            </a:pathLst>
          </a:custGeom>
          <a:solidFill>
            <a:srgbClr val="5C82F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5" name="object 152">
            <a:extLst>
              <a:ext uri="{FF2B5EF4-FFF2-40B4-BE49-F238E27FC236}">
                <a16:creationId xmlns:a16="http://schemas.microsoft.com/office/drawing/2014/main" id="{9ED856B0-0708-CD90-665B-C5D225227E68}"/>
              </a:ext>
            </a:extLst>
          </p:cNvPr>
          <p:cNvSpPr/>
          <p:nvPr/>
        </p:nvSpPr>
        <p:spPr>
          <a:xfrm>
            <a:off x="756402" y="1401673"/>
            <a:ext cx="353695" cy="381000"/>
          </a:xfrm>
          <a:custGeom>
            <a:avLst/>
            <a:gdLst/>
            <a:ahLst/>
            <a:cxnLst/>
            <a:rect l="l" t="t" r="r" b="b"/>
            <a:pathLst>
              <a:path w="353694" h="381000">
                <a:moveTo>
                  <a:pt x="287398" y="110002"/>
                </a:moveTo>
                <a:lnTo>
                  <a:pt x="254279" y="110002"/>
                </a:lnTo>
                <a:lnTo>
                  <a:pt x="331720" y="1419"/>
                </a:lnTo>
                <a:lnTo>
                  <a:pt x="340134" y="0"/>
                </a:lnTo>
                <a:lnTo>
                  <a:pt x="352211" y="8708"/>
                </a:lnTo>
                <a:lnTo>
                  <a:pt x="353611" y="17159"/>
                </a:lnTo>
                <a:lnTo>
                  <a:pt x="287398" y="110002"/>
                </a:lnTo>
                <a:close/>
              </a:path>
              <a:path w="353694" h="381000">
                <a:moveTo>
                  <a:pt x="283845" y="380444"/>
                </a:moveTo>
                <a:lnTo>
                  <a:pt x="26616" y="380444"/>
                </a:lnTo>
                <a:lnTo>
                  <a:pt x="20598" y="374399"/>
                </a:lnTo>
                <a:lnTo>
                  <a:pt x="20598" y="121861"/>
                </a:lnTo>
                <a:lnTo>
                  <a:pt x="21002" y="120306"/>
                </a:lnTo>
                <a:lnTo>
                  <a:pt x="21554" y="118832"/>
                </a:lnTo>
                <a:lnTo>
                  <a:pt x="0" y="90489"/>
                </a:lnTo>
                <a:lnTo>
                  <a:pt x="1130" y="82011"/>
                </a:lnTo>
                <a:lnTo>
                  <a:pt x="12951" y="72924"/>
                </a:lnTo>
                <a:lnTo>
                  <a:pt x="21406" y="74087"/>
                </a:lnTo>
                <a:lnTo>
                  <a:pt x="48709" y="110002"/>
                </a:lnTo>
                <a:lnTo>
                  <a:pt x="287398" y="110002"/>
                </a:lnTo>
                <a:lnTo>
                  <a:pt x="285016" y="113342"/>
                </a:lnTo>
                <a:lnTo>
                  <a:pt x="287910" y="115830"/>
                </a:lnTo>
                <a:lnTo>
                  <a:pt x="289863" y="119386"/>
                </a:lnTo>
                <a:lnTo>
                  <a:pt x="289863" y="137046"/>
                </a:lnTo>
                <a:lnTo>
                  <a:pt x="69281" y="137046"/>
                </a:lnTo>
                <a:lnTo>
                  <a:pt x="81421" y="153016"/>
                </a:lnTo>
                <a:lnTo>
                  <a:pt x="47525" y="153016"/>
                </a:lnTo>
                <a:lnTo>
                  <a:pt x="47525" y="353400"/>
                </a:lnTo>
                <a:lnTo>
                  <a:pt x="289863" y="353400"/>
                </a:lnTo>
                <a:lnTo>
                  <a:pt x="289863" y="374399"/>
                </a:lnTo>
                <a:lnTo>
                  <a:pt x="283845" y="380444"/>
                </a:lnTo>
                <a:close/>
              </a:path>
              <a:path w="353694" h="381000">
                <a:moveTo>
                  <a:pt x="187922" y="249523"/>
                </a:moveTo>
                <a:lnTo>
                  <a:pt x="154786" y="249523"/>
                </a:lnTo>
                <a:lnTo>
                  <a:pt x="234987" y="137046"/>
                </a:lnTo>
                <a:lnTo>
                  <a:pt x="289863" y="137046"/>
                </a:lnTo>
                <a:lnTo>
                  <a:pt x="289863" y="144307"/>
                </a:lnTo>
                <a:lnTo>
                  <a:pt x="262936" y="144307"/>
                </a:lnTo>
                <a:lnTo>
                  <a:pt x="187922" y="249523"/>
                </a:lnTo>
                <a:close/>
              </a:path>
              <a:path w="353694" h="381000">
                <a:moveTo>
                  <a:pt x="289863" y="353400"/>
                </a:moveTo>
                <a:lnTo>
                  <a:pt x="262936" y="353400"/>
                </a:lnTo>
                <a:lnTo>
                  <a:pt x="262936" y="144307"/>
                </a:lnTo>
                <a:lnTo>
                  <a:pt x="289863" y="144307"/>
                </a:lnTo>
                <a:lnTo>
                  <a:pt x="289863" y="353400"/>
                </a:lnTo>
                <a:close/>
              </a:path>
              <a:path w="353694" h="381000">
                <a:moveTo>
                  <a:pt x="155352" y="285789"/>
                </a:moveTo>
                <a:lnTo>
                  <a:pt x="150936" y="285789"/>
                </a:lnTo>
                <a:lnTo>
                  <a:pt x="146977" y="283842"/>
                </a:lnTo>
                <a:lnTo>
                  <a:pt x="47525" y="153016"/>
                </a:lnTo>
                <a:lnTo>
                  <a:pt x="81421" y="153016"/>
                </a:lnTo>
                <a:lnTo>
                  <a:pt x="154786" y="249523"/>
                </a:lnTo>
                <a:lnTo>
                  <a:pt x="187922" y="249523"/>
                </a:lnTo>
                <a:lnTo>
                  <a:pt x="163591" y="283625"/>
                </a:lnTo>
                <a:lnTo>
                  <a:pt x="159606" y="285721"/>
                </a:lnTo>
                <a:lnTo>
                  <a:pt x="155352" y="2857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E6AA89-5B7F-AD97-67A1-0F9FAEE24DBE}"/>
              </a:ext>
            </a:extLst>
          </p:cNvPr>
          <p:cNvSpPr txBox="1"/>
          <p:nvPr/>
        </p:nvSpPr>
        <p:spPr>
          <a:xfrm>
            <a:off x="1156833" y="1515427"/>
            <a:ext cx="77716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노인인구와 주민등록상 거주인구가 많지만 자동심장충격기 설치대수가 기준에 미치지 못해 추가설치가 필요한 구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 030" panose="02020603020101020101" pitchFamily="18" charset="-127"/>
              <a:ea typeface="210 옴니고딕 030" panose="02020603020101020101" pitchFamily="18" charset="-127"/>
              <a:cs typeface="+mn-cs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33187B4-BFCC-AFCE-12B1-32AB467B778A}"/>
              </a:ext>
            </a:extLst>
          </p:cNvPr>
          <p:cNvSpPr/>
          <p:nvPr/>
        </p:nvSpPr>
        <p:spPr>
          <a:xfrm>
            <a:off x="225168" y="2108203"/>
            <a:ext cx="180623" cy="180622"/>
          </a:xfrm>
          <a:prstGeom prst="ellipse">
            <a:avLst/>
          </a:prstGeom>
          <a:solidFill>
            <a:srgbClr val="8AAF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4D426C-D2AA-00A3-20FB-0DEA961AB287}"/>
              </a:ext>
            </a:extLst>
          </p:cNvPr>
          <p:cNvSpPr txBox="1"/>
          <p:nvPr/>
        </p:nvSpPr>
        <p:spPr>
          <a:xfrm>
            <a:off x="405791" y="2067709"/>
            <a:ext cx="48141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위험 군집</a:t>
            </a:r>
            <a:r>
              <a:rPr lang="en-US" altLang="ko-KR" sz="1100" dirty="0">
                <a:solidFill>
                  <a:prstClr val="black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(0</a:t>
            </a:r>
            <a:r>
              <a:rPr lang="ko-KR" altLang="en-US" sz="1100" dirty="0">
                <a:solidFill>
                  <a:prstClr val="black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번</a:t>
            </a:r>
            <a:r>
              <a:rPr lang="en-US" altLang="ko-KR" sz="1100" dirty="0">
                <a:solidFill>
                  <a:prstClr val="black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, 2</a:t>
            </a:r>
            <a:r>
              <a:rPr lang="ko-KR" altLang="en-US" sz="1100" dirty="0">
                <a:solidFill>
                  <a:prstClr val="black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번 군집</a:t>
            </a:r>
            <a:r>
              <a:rPr lang="en-US" altLang="ko-KR" sz="1100" dirty="0">
                <a:solidFill>
                  <a:prstClr val="black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)</a:t>
            </a:r>
            <a:r>
              <a:rPr lang="ko-KR" altLang="en-US" sz="1100" dirty="0">
                <a:solidFill>
                  <a:prstClr val="black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에 속한 자치구 자동심장충격기 추가설치대수 파악 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999A3E0-8DF5-F666-D99E-0F3DA6F06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91" y="2369813"/>
            <a:ext cx="4635541" cy="448818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52BCF5D-818A-ACC0-79CF-B38C79052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929" y="4123235"/>
            <a:ext cx="5308196" cy="148135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14E774C-42DF-843F-E20D-4414260A3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5393" y="2288825"/>
            <a:ext cx="5870832" cy="1099064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9B8884F1-B9A8-CCF0-5D23-725F67B58B9A}"/>
              </a:ext>
            </a:extLst>
          </p:cNvPr>
          <p:cNvSpPr/>
          <p:nvPr/>
        </p:nvSpPr>
        <p:spPr>
          <a:xfrm>
            <a:off x="7571512" y="2273333"/>
            <a:ext cx="828000" cy="1412794"/>
          </a:xfrm>
          <a:prstGeom prst="rect">
            <a:avLst/>
          </a:prstGeom>
          <a:noFill/>
          <a:ln>
            <a:solidFill>
              <a:srgbClr val="4140E8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B5324DF-AC9B-F99F-0E56-5C302123FF33}"/>
              </a:ext>
            </a:extLst>
          </p:cNvPr>
          <p:cNvSpPr/>
          <p:nvPr/>
        </p:nvSpPr>
        <p:spPr>
          <a:xfrm>
            <a:off x="8454714" y="2273333"/>
            <a:ext cx="828000" cy="1412794"/>
          </a:xfrm>
          <a:prstGeom prst="rect">
            <a:avLst/>
          </a:prstGeom>
          <a:noFill/>
          <a:ln>
            <a:solidFill>
              <a:srgbClr val="E4081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D739135-9C74-FFB5-6613-DA4AFC77AC9A}"/>
              </a:ext>
            </a:extLst>
          </p:cNvPr>
          <p:cNvSpPr/>
          <p:nvPr/>
        </p:nvSpPr>
        <p:spPr>
          <a:xfrm>
            <a:off x="6718852" y="2276830"/>
            <a:ext cx="828000" cy="1412794"/>
          </a:xfrm>
          <a:prstGeom prst="rect">
            <a:avLst/>
          </a:prstGeom>
          <a:noFill/>
          <a:ln>
            <a:solidFill>
              <a:srgbClr val="E4081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7258CCA-4C98-FD52-E10D-9446CAACA21C}"/>
              </a:ext>
            </a:extLst>
          </p:cNvPr>
          <p:cNvSpPr txBox="1"/>
          <p:nvPr/>
        </p:nvSpPr>
        <p:spPr>
          <a:xfrm>
            <a:off x="7591814" y="3686127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highlight>
                  <a:srgbClr val="8AAFEB"/>
                </a:highlight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안전군집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B57D4FA-120B-6978-67EF-4F4EF9992A81}"/>
              </a:ext>
            </a:extLst>
          </p:cNvPr>
          <p:cNvSpPr txBox="1"/>
          <p:nvPr/>
        </p:nvSpPr>
        <p:spPr>
          <a:xfrm>
            <a:off x="8495319" y="3696746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highlight>
                  <a:srgbClr val="E40813"/>
                </a:highlight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위험군집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767C0A-9EC8-1A1E-87ED-C776AB9F10BC}"/>
              </a:ext>
            </a:extLst>
          </p:cNvPr>
          <p:cNvSpPr txBox="1"/>
          <p:nvPr/>
        </p:nvSpPr>
        <p:spPr>
          <a:xfrm>
            <a:off x="6739154" y="3687152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highlight>
                  <a:srgbClr val="E40813"/>
                </a:highlight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위험군집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663290-58D8-4AC8-5B18-9040D5AEFA66}"/>
              </a:ext>
            </a:extLst>
          </p:cNvPr>
          <p:cNvSpPr txBox="1"/>
          <p:nvPr/>
        </p:nvSpPr>
        <p:spPr>
          <a:xfrm>
            <a:off x="8316579" y="4326588"/>
            <a:ext cx="7360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rgbClr val="4140E8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안전군집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49ED43D-FA63-E63D-F84B-49D80F79DC85}"/>
              </a:ext>
            </a:extLst>
          </p:cNvPr>
          <p:cNvSpPr txBox="1"/>
          <p:nvPr/>
        </p:nvSpPr>
        <p:spPr>
          <a:xfrm>
            <a:off x="8650777" y="4511918"/>
            <a:ext cx="7360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rgbClr val="FF0000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위험군집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38C6B2-6975-66A8-BF20-6992B8EEDA86}"/>
              </a:ext>
            </a:extLst>
          </p:cNvPr>
          <p:cNvSpPr txBox="1"/>
          <p:nvPr/>
        </p:nvSpPr>
        <p:spPr>
          <a:xfrm>
            <a:off x="8650777" y="4722777"/>
            <a:ext cx="7360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rgbClr val="FF0000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위험군집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60CF61CB-F695-18C8-DA95-30E2892D66EA}"/>
              </a:ext>
            </a:extLst>
          </p:cNvPr>
          <p:cNvCxnSpPr>
            <a:cxnSpLocks/>
          </p:cNvCxnSpPr>
          <p:nvPr/>
        </p:nvCxnSpPr>
        <p:spPr>
          <a:xfrm>
            <a:off x="5200645" y="5703728"/>
            <a:ext cx="5856269" cy="0"/>
          </a:xfrm>
          <a:prstGeom prst="line">
            <a:avLst/>
          </a:prstGeom>
          <a:ln w="19050">
            <a:solidFill>
              <a:srgbClr val="8AAF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38A299C-EB5C-D103-E6B0-3371C23E11CC}"/>
              </a:ext>
            </a:extLst>
          </p:cNvPr>
          <p:cNvSpPr txBox="1"/>
          <p:nvPr/>
        </p:nvSpPr>
        <p:spPr>
          <a:xfrm>
            <a:off x="5145393" y="5739172"/>
            <a:ext cx="4629794" cy="5790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상대적으로 안전했던 </a:t>
            </a:r>
            <a:r>
              <a:rPr lang="en-US" altLang="ko-KR" sz="1100" dirty="0">
                <a:solidFill>
                  <a:prstClr val="black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1</a:t>
            </a:r>
            <a:r>
              <a:rPr lang="ko-KR" altLang="en-US" sz="1100" dirty="0">
                <a:solidFill>
                  <a:prstClr val="black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번 군집의 거주인구</a:t>
            </a:r>
            <a:r>
              <a:rPr lang="en-US" altLang="ko-KR" sz="1100" dirty="0">
                <a:solidFill>
                  <a:prstClr val="black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, </a:t>
            </a:r>
            <a:r>
              <a:rPr lang="ko-KR" altLang="en-US" sz="1100" dirty="0">
                <a:solidFill>
                  <a:prstClr val="black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노인인구와 사망자수에 대한 </a:t>
            </a:r>
            <a:endParaRPr lang="en-US" altLang="ko-KR" sz="1100" dirty="0">
              <a:solidFill>
                <a:prstClr val="black"/>
              </a:solidFill>
              <a:latin typeface="210 옴니고딕OTF 020" panose="02020503020101020101" pitchFamily="18" charset="-127"/>
              <a:ea typeface="210 옴니고딕OTF 020" panose="020205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자동심장충격기 개수 비율을 계산하여 </a:t>
            </a:r>
            <a:r>
              <a:rPr lang="ko-KR" altLang="en-US" sz="1100" dirty="0" err="1">
                <a:solidFill>
                  <a:prstClr val="black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위험군집인</a:t>
            </a:r>
            <a:r>
              <a:rPr lang="ko-KR" altLang="en-US" sz="1100" dirty="0">
                <a:solidFill>
                  <a:prstClr val="black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 </a:t>
            </a:r>
            <a:r>
              <a:rPr lang="en-US" altLang="ko-KR" sz="1100" dirty="0">
                <a:solidFill>
                  <a:prstClr val="black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0</a:t>
            </a:r>
            <a:r>
              <a:rPr lang="ko-KR" altLang="en-US" sz="1100" dirty="0">
                <a:solidFill>
                  <a:prstClr val="black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번 </a:t>
            </a:r>
            <a:r>
              <a:rPr lang="en-US" altLang="ko-KR" sz="1100" dirty="0">
                <a:solidFill>
                  <a:prstClr val="black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, 2</a:t>
            </a:r>
            <a:r>
              <a:rPr lang="ko-KR" altLang="en-US" sz="1100" dirty="0">
                <a:solidFill>
                  <a:prstClr val="black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번 군집에 적용</a:t>
            </a:r>
            <a:endParaRPr lang="en-US" altLang="ko-KR" sz="1100" dirty="0">
              <a:solidFill>
                <a:prstClr val="black"/>
              </a:solidFill>
              <a:latin typeface="210 옴니고딕OTF 020" panose="02020503020101020101" pitchFamily="18" charset="-127"/>
              <a:ea typeface="210 옴니고딕OTF 020" panose="020205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9E1523D-9B47-4BD4-FB0C-7CB3DE837EAC}"/>
              </a:ext>
            </a:extLst>
          </p:cNvPr>
          <p:cNvSpPr txBox="1"/>
          <p:nvPr/>
        </p:nvSpPr>
        <p:spPr>
          <a:xfrm>
            <a:off x="2812860" y="6248098"/>
            <a:ext cx="6096000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highlight>
                  <a:srgbClr val="FFFF00"/>
                </a:highlight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0</a:t>
            </a:r>
            <a:r>
              <a:rPr lang="ko-KR" altLang="en-US" sz="1100" dirty="0">
                <a:highlight>
                  <a:srgbClr val="FFFF00"/>
                </a:highlight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번 군집 약 </a:t>
            </a:r>
            <a:r>
              <a:rPr lang="en-US" altLang="ko-KR" sz="1100" dirty="0">
                <a:highlight>
                  <a:srgbClr val="FFFF00"/>
                </a:highlight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7.63</a:t>
            </a:r>
            <a:r>
              <a:rPr lang="ko-KR" altLang="en-US" sz="1100" dirty="0">
                <a:highlight>
                  <a:srgbClr val="FFFF00"/>
                </a:highlight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개</a:t>
            </a:r>
            <a:endParaRPr lang="en-US" altLang="ko-KR" sz="1100" dirty="0">
              <a:highlight>
                <a:srgbClr val="FFFF00"/>
              </a:highlight>
              <a:latin typeface="210 옴니고딕OTF 020" panose="02020503020101020101" pitchFamily="18" charset="-127"/>
              <a:ea typeface="210 옴니고딕OTF 020" panose="020205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highlight>
                  <a:srgbClr val="FFFF00"/>
                </a:highlight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2</a:t>
            </a:r>
            <a:r>
              <a:rPr lang="ko-KR" altLang="en-US" sz="1100" dirty="0">
                <a:highlight>
                  <a:srgbClr val="FFFF00"/>
                </a:highlight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번 군집 약 </a:t>
            </a:r>
            <a:r>
              <a:rPr lang="en-US" altLang="ko-KR" sz="1100" dirty="0">
                <a:highlight>
                  <a:srgbClr val="FFFF00"/>
                </a:highlight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8.54</a:t>
            </a:r>
            <a:r>
              <a:rPr lang="ko-KR" altLang="en-US" sz="1100" dirty="0">
                <a:highlight>
                  <a:srgbClr val="FFFF00"/>
                </a:highlight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개</a:t>
            </a:r>
            <a:endParaRPr lang="en-US" altLang="ko-KR" sz="1100" dirty="0">
              <a:highlight>
                <a:srgbClr val="FFFF00"/>
              </a:highlight>
              <a:latin typeface="210 옴니고딕OTF 020" panose="02020503020101020101" pitchFamily="18" charset="-127"/>
              <a:ea typeface="210 옴니고딕OTF 020" panose="020205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0EA203-517F-DAAF-A576-74A38D1E6669}"/>
              </a:ext>
            </a:extLst>
          </p:cNvPr>
          <p:cNvSpPr txBox="1"/>
          <p:nvPr/>
        </p:nvSpPr>
        <p:spPr>
          <a:xfrm>
            <a:off x="10915492" y="6471675"/>
            <a:ext cx="7008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Page 21</a:t>
            </a:r>
          </a:p>
        </p:txBody>
      </p:sp>
    </p:spTree>
    <p:extLst>
      <p:ext uri="{BB962C8B-B14F-4D97-AF65-F5344CB8AC3E}">
        <p14:creationId xmlns:p14="http://schemas.microsoft.com/office/powerpoint/2010/main" val="3781424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BD7501-A8B1-397D-E4F7-D5E914CC13FA}"/>
              </a:ext>
            </a:extLst>
          </p:cNvPr>
          <p:cNvSpPr/>
          <p:nvPr/>
        </p:nvSpPr>
        <p:spPr>
          <a:xfrm>
            <a:off x="0" y="1"/>
            <a:ext cx="12192000" cy="812799"/>
          </a:xfrm>
          <a:prstGeom prst="rect">
            <a:avLst/>
          </a:prstGeom>
          <a:solidFill>
            <a:schemeClr val="tx2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61ED27-F68D-1337-28EF-5A8A355B99DD}"/>
              </a:ext>
            </a:extLst>
          </p:cNvPr>
          <p:cNvSpPr txBox="1"/>
          <p:nvPr/>
        </p:nvSpPr>
        <p:spPr>
          <a:xfrm>
            <a:off x="9921828" y="0"/>
            <a:ext cx="227017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문제해결 빅데이터 활용 프로젝트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지하철역 반경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300m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자동심장충격기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(AED)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실태분석</a:t>
            </a:r>
            <a:endParaRPr kumimoji="0" lang="en-US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-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서울특별시 자치구 중심으로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-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D3A7D-399E-83A1-E32C-72D553BFF4D2}"/>
              </a:ext>
            </a:extLst>
          </p:cNvPr>
          <p:cNvSpPr txBox="1"/>
          <p:nvPr/>
        </p:nvSpPr>
        <p:spPr>
          <a:xfrm>
            <a:off x="225168" y="220509"/>
            <a:ext cx="1088760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67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+mn-cs"/>
              </a:rPr>
              <a:t>결과 분석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D359B3-A495-8161-0CC6-8118EA92CB2D}"/>
              </a:ext>
            </a:extLst>
          </p:cNvPr>
          <p:cNvSpPr txBox="1"/>
          <p:nvPr/>
        </p:nvSpPr>
        <p:spPr>
          <a:xfrm>
            <a:off x="12863245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60B473-57F3-A245-ACB9-3833E83E85D9}"/>
              </a:ext>
            </a:extLst>
          </p:cNvPr>
          <p:cNvSpPr txBox="1"/>
          <p:nvPr/>
        </p:nvSpPr>
        <p:spPr>
          <a:xfrm>
            <a:off x="10763092" y="6319275"/>
            <a:ext cx="721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210 옴니고딕 020" panose="02020603020101020101" pitchFamily="18" charset="-127"/>
                <a:ea typeface="210 옴니고딕 020" panose="02020603020101020101" pitchFamily="18" charset="-127"/>
                <a:cs typeface="+mn-cs"/>
              </a:rPr>
              <a:t>Page 22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D1269A-E682-3D47-60EA-77645E269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68" y="3114217"/>
            <a:ext cx="11231348" cy="3743783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EEF65D9-08A7-48EB-1C9C-3809C34667FC}"/>
              </a:ext>
            </a:extLst>
          </p:cNvPr>
          <p:cNvGrpSpPr/>
          <p:nvPr/>
        </p:nvGrpSpPr>
        <p:grpSpPr>
          <a:xfrm>
            <a:off x="0" y="866534"/>
            <a:ext cx="12055780" cy="2549997"/>
            <a:chOff x="30202" y="3628367"/>
            <a:chExt cx="12055780" cy="25499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A869C72-2D2A-CAA4-4221-9D54232C70A3}"/>
                </a:ext>
              </a:extLst>
            </p:cNvPr>
            <p:cNvSpPr txBox="1"/>
            <p:nvPr/>
          </p:nvSpPr>
          <p:spPr>
            <a:xfrm>
              <a:off x="30202" y="3628367"/>
              <a:ext cx="131478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rgbClr val="FF0000"/>
                  </a:solidFill>
                  <a:latin typeface="210 옴니고딕OTF 020" panose="02020503020101020101" pitchFamily="18" charset="-127"/>
                  <a:ea typeface="210 옴니고딕OTF 020" panose="02020503020101020101" pitchFamily="18" charset="-127"/>
                </a:rPr>
                <a:t>위험군집</a:t>
              </a:r>
              <a:r>
                <a:rPr lang="en-US" altLang="ko-KR" sz="1050" dirty="0">
                  <a:solidFill>
                    <a:srgbClr val="FF0000"/>
                  </a:solidFill>
                  <a:latin typeface="210 옴니고딕OTF 020" panose="02020503020101020101" pitchFamily="18" charset="-127"/>
                  <a:ea typeface="210 옴니고딕OTF 020" panose="02020503020101020101" pitchFamily="18" charset="-127"/>
                </a:rPr>
                <a:t>(0</a:t>
              </a:r>
              <a:r>
                <a:rPr lang="ko-KR" altLang="en-US" sz="1050" dirty="0">
                  <a:solidFill>
                    <a:srgbClr val="FF0000"/>
                  </a:solidFill>
                  <a:latin typeface="210 옴니고딕OTF 020" panose="02020503020101020101" pitchFamily="18" charset="-127"/>
                  <a:ea typeface="210 옴니고딕OTF 020" panose="02020503020101020101" pitchFamily="18" charset="-127"/>
                </a:rPr>
                <a:t>번 군집</a:t>
              </a:r>
              <a:r>
                <a:rPr lang="en-US" altLang="ko-KR" sz="1050" dirty="0">
                  <a:solidFill>
                    <a:srgbClr val="FF0000"/>
                  </a:solidFill>
                  <a:latin typeface="210 옴니고딕OTF 020" panose="02020503020101020101" pitchFamily="18" charset="-127"/>
                  <a:ea typeface="210 옴니고딕OTF 020" panose="02020503020101020101" pitchFamily="18" charset="-127"/>
                </a:rPr>
                <a:t>)</a:t>
              </a:r>
              <a:endParaRPr lang="ko-KR" altLang="en-US" sz="1050" dirty="0">
                <a:solidFill>
                  <a:srgbClr val="FF0000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0AF7D41-15B5-03EA-0AC7-3EFBDC481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914" y="4457425"/>
              <a:ext cx="5837088" cy="1288708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724EDC5-7DB7-0195-92C7-32EA1ADDA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2" y="3930127"/>
              <a:ext cx="5832000" cy="47945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26E0A2-6816-DF13-0BD5-76A3B2B50FCA}"/>
                </a:ext>
              </a:extLst>
            </p:cNvPr>
            <p:cNvSpPr txBox="1"/>
            <p:nvPr/>
          </p:nvSpPr>
          <p:spPr>
            <a:xfrm>
              <a:off x="6253982" y="3628367"/>
              <a:ext cx="131478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rgbClr val="FF0000"/>
                  </a:solidFill>
                  <a:latin typeface="210 옴니고딕OTF 020" panose="02020503020101020101" pitchFamily="18" charset="-127"/>
                  <a:ea typeface="210 옴니고딕OTF 020" panose="02020503020101020101" pitchFamily="18" charset="-127"/>
                </a:rPr>
                <a:t>위험군집</a:t>
              </a:r>
              <a:r>
                <a:rPr lang="en-US" altLang="ko-KR" sz="1050" dirty="0">
                  <a:solidFill>
                    <a:srgbClr val="FF0000"/>
                  </a:solidFill>
                  <a:latin typeface="210 옴니고딕OTF 020" panose="02020503020101020101" pitchFamily="18" charset="-127"/>
                  <a:ea typeface="210 옴니고딕OTF 020" panose="02020503020101020101" pitchFamily="18" charset="-127"/>
                </a:rPr>
                <a:t>(2</a:t>
              </a:r>
              <a:r>
                <a:rPr lang="ko-KR" altLang="en-US" sz="1050" dirty="0">
                  <a:solidFill>
                    <a:srgbClr val="FF0000"/>
                  </a:solidFill>
                  <a:latin typeface="210 옴니고딕OTF 020" panose="02020503020101020101" pitchFamily="18" charset="-127"/>
                  <a:ea typeface="210 옴니고딕OTF 020" panose="02020503020101020101" pitchFamily="18" charset="-127"/>
                </a:rPr>
                <a:t>번 군집</a:t>
              </a:r>
              <a:r>
                <a:rPr lang="en-US" altLang="ko-KR" sz="1050" dirty="0">
                  <a:solidFill>
                    <a:srgbClr val="FF0000"/>
                  </a:solidFill>
                  <a:latin typeface="210 옴니고딕OTF 020" panose="02020503020101020101" pitchFamily="18" charset="-127"/>
                  <a:ea typeface="210 옴니고딕OTF 020" panose="02020503020101020101" pitchFamily="18" charset="-127"/>
                </a:rPr>
                <a:t>)</a:t>
              </a:r>
              <a:endParaRPr lang="ko-KR" altLang="en-US" sz="1050" dirty="0">
                <a:solidFill>
                  <a:srgbClr val="FF0000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F57DC72-6D83-D450-0C37-5611326F9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53982" y="3978221"/>
              <a:ext cx="5832000" cy="43136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DD044B9-ADF0-03C6-A374-39351ACAB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13841" y="4500610"/>
              <a:ext cx="5872141" cy="1677754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0C25AB1-E061-9B0F-6833-0CFA09D9FD11}"/>
              </a:ext>
            </a:extLst>
          </p:cNvPr>
          <p:cNvSpPr txBox="1"/>
          <p:nvPr/>
        </p:nvSpPr>
        <p:spPr>
          <a:xfrm>
            <a:off x="10915492" y="6471675"/>
            <a:ext cx="721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Page 22</a:t>
            </a:r>
          </a:p>
        </p:txBody>
      </p:sp>
    </p:spTree>
    <p:extLst>
      <p:ext uri="{BB962C8B-B14F-4D97-AF65-F5344CB8AC3E}">
        <p14:creationId xmlns:p14="http://schemas.microsoft.com/office/powerpoint/2010/main" val="3154607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895567A-6C13-ED2F-E21A-BA0E8F2B761C}"/>
              </a:ext>
            </a:extLst>
          </p:cNvPr>
          <p:cNvSpPr/>
          <p:nvPr/>
        </p:nvSpPr>
        <p:spPr>
          <a:xfrm>
            <a:off x="-95891" y="812800"/>
            <a:ext cx="12883792" cy="623527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BD7501-A8B1-397D-E4F7-D5E914CC13FA}"/>
              </a:ext>
            </a:extLst>
          </p:cNvPr>
          <p:cNvSpPr/>
          <p:nvPr/>
        </p:nvSpPr>
        <p:spPr>
          <a:xfrm>
            <a:off x="0" y="1"/>
            <a:ext cx="12192000" cy="812799"/>
          </a:xfrm>
          <a:prstGeom prst="rect">
            <a:avLst/>
          </a:prstGeom>
          <a:solidFill>
            <a:schemeClr val="tx2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61ED27-F68D-1337-28EF-5A8A355B99DD}"/>
              </a:ext>
            </a:extLst>
          </p:cNvPr>
          <p:cNvSpPr txBox="1"/>
          <p:nvPr/>
        </p:nvSpPr>
        <p:spPr>
          <a:xfrm>
            <a:off x="9921828" y="0"/>
            <a:ext cx="227017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문제해결 빅데이터 활용 프로젝트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지하철역 반경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300m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자동심장충격기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(AED)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실태분석</a:t>
            </a:r>
            <a:endParaRPr kumimoji="0" lang="en-US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-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서울특별시 자치구 중심으로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-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D3A7D-399E-83A1-E32C-72D553BFF4D2}"/>
              </a:ext>
            </a:extLst>
          </p:cNvPr>
          <p:cNvSpPr txBox="1"/>
          <p:nvPr/>
        </p:nvSpPr>
        <p:spPr>
          <a:xfrm>
            <a:off x="225168" y="220509"/>
            <a:ext cx="2654894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67" kern="0" dirty="0">
                <a:solidFill>
                  <a:sysClr val="windowText" lastClr="00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인사이트</a:t>
            </a:r>
            <a:r>
              <a:rPr lang="en-US" altLang="ko-KR" sz="1667" kern="0" dirty="0">
                <a:solidFill>
                  <a:sysClr val="windowText" lastClr="00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(</a:t>
            </a:r>
            <a:r>
              <a:rPr lang="ko-KR" altLang="en-US" sz="1667" kern="0" dirty="0">
                <a:solidFill>
                  <a:sysClr val="windowText" lastClr="00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분석시사점</a:t>
            </a:r>
            <a:r>
              <a:rPr lang="en-US" altLang="ko-KR" sz="1667" kern="0" dirty="0">
                <a:solidFill>
                  <a:sysClr val="windowText" lastClr="00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)</a:t>
            </a:r>
            <a:r>
              <a:rPr lang="ko-KR" altLang="en-US" sz="1667" kern="0" dirty="0">
                <a:solidFill>
                  <a:sysClr val="windowText" lastClr="00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도출</a:t>
            </a:r>
            <a:endParaRPr kumimoji="0" lang="ko-KR" altLang="en-US" sz="1667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D359B3-A495-8161-0CC6-8118EA92CB2D}"/>
              </a:ext>
            </a:extLst>
          </p:cNvPr>
          <p:cNvSpPr txBox="1"/>
          <p:nvPr/>
        </p:nvSpPr>
        <p:spPr>
          <a:xfrm>
            <a:off x="12863245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BC20B4-F951-416C-BD28-2D79741E63BE}"/>
              </a:ext>
            </a:extLst>
          </p:cNvPr>
          <p:cNvSpPr txBox="1"/>
          <p:nvPr/>
        </p:nvSpPr>
        <p:spPr>
          <a:xfrm>
            <a:off x="10763092" y="6319275"/>
            <a:ext cx="721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Page 23</a:t>
            </a:r>
          </a:p>
        </p:txBody>
      </p: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7148CD26-3A6E-3652-1BCE-089B572FE879}"/>
              </a:ext>
            </a:extLst>
          </p:cNvPr>
          <p:cNvGrpSpPr/>
          <p:nvPr/>
        </p:nvGrpSpPr>
        <p:grpSpPr>
          <a:xfrm>
            <a:off x="607981" y="2208611"/>
            <a:ext cx="64681" cy="3566297"/>
            <a:chOff x="1038095" y="3312914"/>
            <a:chExt cx="88947" cy="1829943"/>
          </a:xfrm>
        </p:grpSpPr>
        <p:pic>
          <p:nvPicPr>
            <p:cNvPr id="7" name="Object 9">
              <a:extLst>
                <a:ext uri="{FF2B5EF4-FFF2-40B4-BE49-F238E27FC236}">
                  <a16:creationId xmlns:a16="http://schemas.microsoft.com/office/drawing/2014/main" id="{C22B1FB0-A219-75F4-ED27-35CC7B638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8095" y="3312914"/>
              <a:ext cx="88947" cy="182994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23A2F14-B462-7F9F-F1FA-25D99CC9FDFC}"/>
              </a:ext>
            </a:extLst>
          </p:cNvPr>
          <p:cNvSpPr txBox="1"/>
          <p:nvPr/>
        </p:nvSpPr>
        <p:spPr>
          <a:xfrm>
            <a:off x="493160" y="1249096"/>
            <a:ext cx="6599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서울특별시 자치구별 자동심장충격기는</a:t>
            </a:r>
            <a:r>
              <a:rPr lang="en-US" altLang="ko-KR" sz="280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969919-230D-4C19-2DB9-E02174B9EEDD}"/>
              </a:ext>
            </a:extLst>
          </p:cNvPr>
          <p:cNvSpPr txBox="1"/>
          <p:nvPr/>
        </p:nvSpPr>
        <p:spPr>
          <a:xfrm>
            <a:off x="493160" y="1782480"/>
            <a:ext cx="3860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자동심장충격기</a:t>
            </a:r>
            <a:r>
              <a:rPr lang="en-US" altLang="ko-KR" sz="1400" dirty="0">
                <a:solidFill>
                  <a:srgbClr val="FFFF00"/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(AED) </a:t>
            </a:r>
            <a:r>
              <a:rPr lang="ko-KR" altLang="en-US" sz="1400" dirty="0">
                <a:solidFill>
                  <a:srgbClr val="FFFF00"/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배치적정성이 적정한가</a:t>
            </a:r>
            <a:r>
              <a:rPr lang="en-US" altLang="ko-KR" sz="1400" dirty="0">
                <a:solidFill>
                  <a:srgbClr val="FFFF00"/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?</a:t>
            </a:r>
            <a:endParaRPr lang="ko-KR" altLang="en-US" sz="1400" dirty="0">
              <a:solidFill>
                <a:srgbClr val="FFFF00"/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068F1B-9C35-DBB0-B171-AC0EF4F1F8E2}"/>
              </a:ext>
            </a:extLst>
          </p:cNvPr>
          <p:cNvSpPr txBox="1"/>
          <p:nvPr/>
        </p:nvSpPr>
        <p:spPr>
          <a:xfrm>
            <a:off x="808596" y="2423567"/>
            <a:ext cx="10248318" cy="3116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이태원 참사로 도마위에 오른 자동심장충격기의 배치적정성에 대한 분석을 진행하였다</a:t>
            </a:r>
            <a:r>
              <a:rPr lang="en-US" altLang="ko-KR" sz="1200" dirty="0">
                <a:solidFill>
                  <a:schemeClr val="bg1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자동심장충격기의 설치 변수로</a:t>
            </a:r>
            <a:r>
              <a:rPr lang="en-US" altLang="ko-KR" sz="1200" dirty="0">
                <a:solidFill>
                  <a:schemeClr val="bg1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자동심장충격기를 즉각적으로 사용해야하는 급성심정지환자수를 고려하였다</a:t>
            </a:r>
            <a:r>
              <a:rPr lang="en-US" altLang="ko-KR" sz="1200" dirty="0">
                <a:solidFill>
                  <a:schemeClr val="bg1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  <a:latin typeface="210 옴니고딕OTF 020" panose="02020503020101020101" pitchFamily="18" charset="-127"/>
              <a:ea typeface="210 옴니고딕OTF 020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노인인구 그리고 주민등록상 거주인구는 급성심정지환자수와 유의미한 관계로 파악되어 </a:t>
            </a:r>
            <a:endParaRPr lang="en-US" altLang="ko-KR" sz="1200" dirty="0">
              <a:solidFill>
                <a:schemeClr val="bg1"/>
              </a:solidFill>
              <a:latin typeface="210 옴니고딕OTF 020" panose="02020503020101020101" pitchFamily="18" charset="-127"/>
              <a:ea typeface="210 옴니고딕OTF 020" panose="020205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자동심장충격기 배치 적정성을 파악하는 데 노인인구와 주민등록상거주인구를 고려할 필요가 있다</a:t>
            </a:r>
            <a:r>
              <a:rPr lang="en-US" altLang="ko-KR" sz="1200" dirty="0">
                <a:solidFill>
                  <a:schemeClr val="bg1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. </a:t>
            </a:r>
          </a:p>
          <a:p>
            <a:pPr algn="just"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  <a:latin typeface="210 옴니고딕OTF 020" panose="02020503020101020101" pitchFamily="18" charset="-127"/>
              <a:ea typeface="210 옴니고딕OTF 020" panose="020205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급성심정지환자수와 지하철역 반경 </a:t>
            </a:r>
            <a:r>
              <a:rPr lang="en-US" altLang="ko-KR" sz="1200" dirty="0">
                <a:solidFill>
                  <a:schemeClr val="bg1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300m</a:t>
            </a:r>
            <a:r>
              <a:rPr lang="ko-KR" altLang="en-US" sz="1200" dirty="0">
                <a:solidFill>
                  <a:schemeClr val="bg1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내 자동심장충격기로 급성심정지환자수를 충분히 커버할 수 있는 자동심장충격기 설치대수를 파악하였고</a:t>
            </a:r>
            <a:r>
              <a:rPr lang="en-US" altLang="ko-KR" sz="1200" dirty="0">
                <a:solidFill>
                  <a:schemeClr val="bg1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, 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안전사각지대를 개선하고</a:t>
            </a:r>
            <a:r>
              <a:rPr lang="en-US" altLang="ko-KR" sz="1200" dirty="0">
                <a:solidFill>
                  <a:schemeClr val="bg1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골든타임 </a:t>
            </a:r>
            <a:r>
              <a:rPr lang="en-US" altLang="ko-KR" sz="1200" dirty="0">
                <a:solidFill>
                  <a:schemeClr val="bg1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4</a:t>
            </a:r>
            <a:r>
              <a:rPr lang="ko-KR" altLang="en-US" sz="1200" dirty="0">
                <a:solidFill>
                  <a:schemeClr val="bg1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분 확보를 위해 서울특별시 자치구 단위로 자동심장충격기 배치 적정성을 제고할 수 있는 설치대수를 제시하였다</a:t>
            </a:r>
            <a:r>
              <a:rPr lang="en-US" altLang="ko-KR" sz="1200" dirty="0">
                <a:solidFill>
                  <a:schemeClr val="bg1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  <a:latin typeface="210 옴니고딕OTF 020" panose="02020503020101020101" pitchFamily="18" charset="-127"/>
              <a:ea typeface="210 옴니고딕OTF 020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우리나라는 현재 자동심장충격기 설치 규정에서 면적과 이용객수를 고려하고 있다</a:t>
            </a:r>
            <a:r>
              <a:rPr lang="en-US" altLang="ko-KR" sz="1200" dirty="0">
                <a:solidFill>
                  <a:schemeClr val="bg1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자동심장충격기 설치 규정으로 급성심정지환자수를 고려한다면 자동심장충격기 배치적정성을 높이는 데 효과적일 것이다</a:t>
            </a:r>
            <a:r>
              <a:rPr lang="en-US" altLang="ko-KR" sz="1200" dirty="0">
                <a:solidFill>
                  <a:schemeClr val="bg1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28023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299F483D-0EDE-DA14-7C68-2ECD0C94F7CA}"/>
              </a:ext>
            </a:extLst>
          </p:cNvPr>
          <p:cNvSpPr txBox="1"/>
          <p:nvPr/>
        </p:nvSpPr>
        <p:spPr>
          <a:xfrm>
            <a:off x="4930457" y="2908858"/>
            <a:ext cx="2331087" cy="54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C82FC"/>
                </a:solidFill>
                <a:effectLst/>
                <a:uLnTx/>
                <a:uFillTx/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감사합니다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C82FC"/>
                </a:solidFill>
                <a:effectLst/>
                <a:uLnTx/>
                <a:uFillTx/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:)</a:t>
            </a:r>
            <a:endParaRPr kumimoji="0" lang="en-US" sz="28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5C82FC"/>
              </a:solidFill>
              <a:effectLst/>
              <a:uLnTx/>
              <a:uFillTx/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3EF463E-B2BA-55A4-5230-66C8517318DC}"/>
              </a:ext>
            </a:extLst>
          </p:cNvPr>
          <p:cNvCxnSpPr>
            <a:cxnSpLocks/>
          </p:cNvCxnSpPr>
          <p:nvPr/>
        </p:nvCxnSpPr>
        <p:spPr>
          <a:xfrm>
            <a:off x="803275" y="6092825"/>
            <a:ext cx="10585450" cy="0"/>
          </a:xfrm>
          <a:prstGeom prst="line">
            <a:avLst/>
          </a:prstGeom>
          <a:ln w="127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4A88C41-FBDE-AC48-315E-ED8C06003D5F}"/>
              </a:ext>
            </a:extLst>
          </p:cNvPr>
          <p:cNvCxnSpPr>
            <a:cxnSpLocks/>
          </p:cNvCxnSpPr>
          <p:nvPr/>
        </p:nvCxnSpPr>
        <p:spPr>
          <a:xfrm>
            <a:off x="803275" y="765175"/>
            <a:ext cx="10585450" cy="0"/>
          </a:xfrm>
          <a:prstGeom prst="line">
            <a:avLst/>
          </a:prstGeom>
          <a:ln w="95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A48135A-3436-B968-AB67-93104F6EE410}"/>
              </a:ext>
            </a:extLst>
          </p:cNvPr>
          <p:cNvSpPr txBox="1"/>
          <p:nvPr/>
        </p:nvSpPr>
        <p:spPr>
          <a:xfrm>
            <a:off x="9216791" y="5594124"/>
            <a:ext cx="22894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박수은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서혁준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유영일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effectLst/>
              <a:uLnTx/>
              <a:uFillTx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E668DC-9AC0-945A-9875-3474E32CF2D7}"/>
              </a:ext>
            </a:extLst>
          </p:cNvPr>
          <p:cNvSpPr txBox="1"/>
          <p:nvPr/>
        </p:nvSpPr>
        <p:spPr>
          <a:xfrm>
            <a:off x="9719844" y="5224792"/>
            <a:ext cx="178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C82FC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Better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C82FC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5C82FC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Society</a:t>
            </a:r>
          </a:p>
        </p:txBody>
      </p:sp>
    </p:spTree>
    <p:extLst>
      <p:ext uri="{BB962C8B-B14F-4D97-AF65-F5344CB8AC3E}">
        <p14:creationId xmlns:p14="http://schemas.microsoft.com/office/powerpoint/2010/main" val="222130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FB308F26-07FB-2C11-7160-075ECB1D5DEE}"/>
              </a:ext>
            </a:extLst>
          </p:cNvPr>
          <p:cNvSpPr/>
          <p:nvPr/>
        </p:nvSpPr>
        <p:spPr>
          <a:xfrm>
            <a:off x="0" y="1"/>
            <a:ext cx="12192000" cy="812799"/>
          </a:xfrm>
          <a:prstGeom prst="rect">
            <a:avLst/>
          </a:prstGeom>
          <a:solidFill>
            <a:schemeClr val="tx2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290603-D8EF-5149-6C97-31FE234D6088}"/>
              </a:ext>
            </a:extLst>
          </p:cNvPr>
          <p:cNvSpPr txBox="1"/>
          <p:nvPr/>
        </p:nvSpPr>
        <p:spPr>
          <a:xfrm>
            <a:off x="9921828" y="0"/>
            <a:ext cx="227017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문제해결 빅데이터 활용 프로젝트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지하철역 반경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300m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자동심장충격기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(AED)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실태분석</a:t>
            </a:r>
            <a:endParaRPr kumimoji="0" lang="en-US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-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서울특별시 자치구 중심으로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-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94331F-B431-CF2B-E223-870B36A5ACC6}"/>
              </a:ext>
            </a:extLst>
          </p:cNvPr>
          <p:cNvSpPr txBox="1"/>
          <p:nvPr/>
        </p:nvSpPr>
        <p:spPr>
          <a:xfrm>
            <a:off x="225168" y="220509"/>
            <a:ext cx="1701107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630" latinLnBrk="0"/>
            <a:r>
              <a:rPr lang="ko-KR" altLang="en-US" sz="1667" kern="0" dirty="0">
                <a:solidFill>
                  <a:sysClr val="windowText" lastClr="00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팀 구성 및 역할 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197465B-E7F3-0FEF-C8E8-2CE2633DFB4C}"/>
              </a:ext>
            </a:extLst>
          </p:cNvPr>
          <p:cNvGrpSpPr/>
          <p:nvPr/>
        </p:nvGrpSpPr>
        <p:grpSpPr>
          <a:xfrm>
            <a:off x="614607" y="2014865"/>
            <a:ext cx="10759586" cy="2219649"/>
            <a:chOff x="716207" y="2914847"/>
            <a:chExt cx="10759586" cy="2219649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21621298-99AA-C12D-DE18-283DACBA43EA}"/>
                </a:ext>
              </a:extLst>
            </p:cNvPr>
            <p:cNvSpPr/>
            <p:nvPr/>
          </p:nvSpPr>
          <p:spPr>
            <a:xfrm>
              <a:off x="4622355" y="2916202"/>
              <a:ext cx="2947290" cy="356216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210 옴니고딕 040" panose="02020603020101020101" pitchFamily="18" charset="-127"/>
                  <a:ea typeface="210 옴니고딕 040" panose="02020603020101020101" pitchFamily="18" charset="-127"/>
                </a:rPr>
                <a:t>팀원 서혁준</a:t>
              </a:r>
              <a:endParaRPr 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CBDC7EF-BBB0-3A61-0FFB-CA829FE8CC7A}"/>
                </a:ext>
              </a:extLst>
            </p:cNvPr>
            <p:cNvGrpSpPr/>
            <p:nvPr/>
          </p:nvGrpSpPr>
          <p:grpSpPr>
            <a:xfrm>
              <a:off x="5200562" y="2915625"/>
              <a:ext cx="6275231" cy="2218871"/>
              <a:chOff x="-2563211" y="2916202"/>
              <a:chExt cx="6275231" cy="2218871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804BAFBC-A8B3-E659-2CDF-74DC083FB851}"/>
                  </a:ext>
                </a:extLst>
              </p:cNvPr>
              <p:cNvSpPr/>
              <p:nvPr/>
            </p:nvSpPr>
            <p:spPr>
              <a:xfrm>
                <a:off x="764730" y="2916202"/>
                <a:ext cx="2947290" cy="356216"/>
              </a:xfrm>
              <a:prstGeom prst="roundRect">
                <a:avLst>
                  <a:gd name="adj" fmla="val 50000"/>
                </a:avLst>
              </a:prstGeom>
              <a:noFill/>
              <a:ln w="31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210 옴니고딕 040" panose="02020603020101020101" pitchFamily="18" charset="-127"/>
                    <a:ea typeface="210 옴니고딕 040" panose="02020603020101020101" pitchFamily="18" charset="-127"/>
                  </a:rPr>
                  <a:t>팀원 유영일</a:t>
                </a:r>
                <a:endParaRPr lang="en-US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210 옴니고딕 040" panose="02020603020101020101" pitchFamily="18" charset="-127"/>
                  <a:ea typeface="210 옴니고딕 040" panose="02020603020101020101" pitchFamily="18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A47B3C2-B1F8-ECDD-484B-ACFF77686FB3}"/>
                  </a:ext>
                </a:extLst>
              </p:cNvPr>
              <p:cNvSpPr txBox="1"/>
              <p:nvPr/>
            </p:nvSpPr>
            <p:spPr>
              <a:xfrm>
                <a:off x="-2563211" y="3403830"/>
                <a:ext cx="1790875" cy="14542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latin typeface="210 옴니고딕OTF 020" panose="02020503020101020101" pitchFamily="18" charset="-127"/>
                    <a:ea typeface="210 옴니고딕OTF 020" panose="02020503020101020101" pitchFamily="18" charset="-127"/>
                  </a:rPr>
                  <a:t>데이터수집</a:t>
                </a:r>
                <a:endParaRPr lang="en-US" altLang="ko-KR" sz="1200" dirty="0">
                  <a:latin typeface="210 옴니고딕OTF 020" panose="02020503020101020101" pitchFamily="18" charset="-127"/>
                  <a:ea typeface="210 옴니고딕OTF 020" panose="02020503020101020101" pitchFamily="18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latin typeface="210 옴니고딕OTF 020" panose="02020503020101020101" pitchFamily="18" charset="-127"/>
                    <a:ea typeface="210 옴니고딕OTF 020" panose="02020503020101020101" pitchFamily="18" charset="-127"/>
                  </a:rPr>
                  <a:t>데이터전처리</a:t>
                </a:r>
                <a:r>
                  <a:rPr lang="en-US" altLang="ko-KR" sz="1200" dirty="0">
                    <a:latin typeface="210 옴니고딕OTF 020" panose="02020503020101020101" pitchFamily="18" charset="-127"/>
                    <a:ea typeface="210 옴니고딕OTF 020" panose="02020503020101020101" pitchFamily="18" charset="-127"/>
                  </a:rPr>
                  <a:t>(</a:t>
                </a:r>
                <a:r>
                  <a:rPr lang="ko-KR" altLang="en-US" sz="1200" dirty="0">
                    <a:latin typeface="210 옴니고딕OTF 020" panose="02020503020101020101" pitchFamily="18" charset="-127"/>
                    <a:ea typeface="210 옴니고딕OTF 020" panose="02020503020101020101" pitchFamily="18" charset="-127"/>
                  </a:rPr>
                  <a:t>거주인구</a:t>
                </a:r>
                <a:r>
                  <a:rPr lang="en-US" altLang="ko-KR" sz="1200" dirty="0">
                    <a:latin typeface="210 옴니고딕OTF 020" panose="02020503020101020101" pitchFamily="18" charset="-127"/>
                    <a:ea typeface="210 옴니고딕OTF 020" panose="02020503020101020101" pitchFamily="18" charset="-127"/>
                  </a:rPr>
                  <a:t>)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latin typeface="210 옴니고딕OTF 020" panose="02020503020101020101" pitchFamily="18" charset="-127"/>
                    <a:ea typeface="210 옴니고딕OTF 020" panose="02020503020101020101" pitchFamily="18" charset="-127"/>
                  </a:rPr>
                  <a:t>데이터가공</a:t>
                </a:r>
                <a:endParaRPr lang="en-US" altLang="ko-KR" sz="1200" dirty="0">
                  <a:latin typeface="210 옴니고딕OTF 020" panose="02020503020101020101" pitchFamily="18" charset="-127"/>
                  <a:ea typeface="210 옴니고딕OTF 020" panose="02020503020101020101" pitchFamily="18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200" dirty="0">
                    <a:latin typeface="210 옴니고딕OTF 020" panose="02020503020101020101" pitchFamily="18" charset="-127"/>
                    <a:ea typeface="210 옴니고딕OTF 020" panose="02020503020101020101" pitchFamily="18" charset="-127"/>
                  </a:rPr>
                  <a:t>R</a:t>
                </a:r>
                <a:r>
                  <a:rPr lang="ko-KR" altLang="en-US" sz="1200" dirty="0">
                    <a:latin typeface="210 옴니고딕OTF 020" panose="02020503020101020101" pitchFamily="18" charset="-127"/>
                    <a:ea typeface="210 옴니고딕OTF 020" panose="02020503020101020101" pitchFamily="18" charset="-127"/>
                  </a:rPr>
                  <a:t>시각화</a:t>
                </a:r>
                <a:endParaRPr lang="en-US" altLang="ko-KR" sz="1200" dirty="0">
                  <a:latin typeface="210 옴니고딕OTF 020" panose="02020503020101020101" pitchFamily="18" charset="-127"/>
                  <a:ea typeface="210 옴니고딕OTF 020" panose="02020503020101020101" pitchFamily="18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latin typeface="210 옴니고딕OTF 020" panose="02020503020101020101" pitchFamily="18" charset="-127"/>
                    <a:ea typeface="210 옴니고딕OTF 020" panose="02020503020101020101" pitchFamily="18" charset="-127"/>
                  </a:rPr>
                  <a:t>군집화 </a:t>
                </a:r>
                <a:endParaRPr lang="en-US" altLang="ko-KR" sz="1200" dirty="0">
                  <a:latin typeface="210 옴니고딕OTF 020" panose="02020503020101020101" pitchFamily="18" charset="-127"/>
                  <a:ea typeface="210 옴니고딕OTF 020" panose="02020503020101020101" pitchFamily="18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6E407AC-DE83-AC31-336B-20BE64DA446A}"/>
                  </a:ext>
                </a:extLst>
              </p:cNvPr>
              <p:cNvSpPr txBox="1"/>
              <p:nvPr/>
            </p:nvSpPr>
            <p:spPr>
              <a:xfrm>
                <a:off x="1267597" y="3403830"/>
                <a:ext cx="1941557" cy="17312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latin typeface="210 옴니고딕OTF 020" panose="02020503020101020101" pitchFamily="18" charset="-127"/>
                    <a:ea typeface="210 옴니고딕OTF 020" panose="02020503020101020101" pitchFamily="18" charset="-127"/>
                  </a:rPr>
                  <a:t>데이터수집</a:t>
                </a:r>
                <a:endParaRPr lang="en-US" altLang="ko-KR" sz="1200" dirty="0">
                  <a:latin typeface="210 옴니고딕OTF 020" panose="02020503020101020101" pitchFamily="18" charset="-127"/>
                  <a:ea typeface="210 옴니고딕OTF 020" panose="02020503020101020101" pitchFamily="18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latin typeface="210 옴니고딕OTF 020" panose="02020503020101020101" pitchFamily="18" charset="-127"/>
                    <a:ea typeface="210 옴니고딕OTF 020" panose="02020503020101020101" pitchFamily="18" charset="-127"/>
                  </a:rPr>
                  <a:t>데이터전처리</a:t>
                </a:r>
                <a:r>
                  <a:rPr lang="en-US" altLang="ko-KR" sz="1200" dirty="0">
                    <a:latin typeface="210 옴니고딕OTF 020" panose="02020503020101020101" pitchFamily="18" charset="-127"/>
                    <a:ea typeface="210 옴니고딕OTF 020" panose="02020503020101020101" pitchFamily="18" charset="-127"/>
                  </a:rPr>
                  <a:t>(</a:t>
                </a:r>
                <a:r>
                  <a:rPr lang="ko-KR" altLang="en-US" sz="1200" dirty="0">
                    <a:latin typeface="210 옴니고딕OTF 020" panose="02020503020101020101" pitchFamily="18" charset="-127"/>
                    <a:ea typeface="210 옴니고딕OTF 020" panose="02020503020101020101" pitchFamily="18" charset="-127"/>
                  </a:rPr>
                  <a:t>급성심정지</a:t>
                </a:r>
                <a:r>
                  <a:rPr lang="en-US" altLang="ko-KR" sz="1200" dirty="0">
                    <a:latin typeface="210 옴니고딕OTF 020" panose="02020503020101020101" pitchFamily="18" charset="-127"/>
                    <a:ea typeface="210 옴니고딕OTF 020" panose="02020503020101020101" pitchFamily="18" charset="-127"/>
                  </a:rPr>
                  <a:t>)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latin typeface="210 옴니고딕OTF 020" panose="02020503020101020101" pitchFamily="18" charset="-127"/>
                    <a:ea typeface="210 옴니고딕OTF 020" panose="02020503020101020101" pitchFamily="18" charset="-127"/>
                  </a:rPr>
                  <a:t>데이터가공</a:t>
                </a:r>
                <a:endParaRPr lang="en-US" altLang="ko-KR" sz="1200" dirty="0">
                  <a:latin typeface="210 옴니고딕OTF 020" panose="02020503020101020101" pitchFamily="18" charset="-127"/>
                  <a:ea typeface="210 옴니고딕OTF 020" panose="02020503020101020101" pitchFamily="18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latin typeface="210 옴니고딕OTF 020" panose="02020503020101020101" pitchFamily="18" charset="-127"/>
                    <a:ea typeface="210 옴니고딕OTF 020" panose="02020503020101020101" pitchFamily="18" charset="-127"/>
                  </a:rPr>
                  <a:t>지하철역 분석</a:t>
                </a:r>
                <a:endParaRPr lang="en-US" altLang="ko-KR" sz="1200" dirty="0">
                  <a:latin typeface="210 옴니고딕OTF 020" panose="02020503020101020101" pitchFamily="18" charset="-127"/>
                  <a:ea typeface="210 옴니고딕OTF 020" panose="02020503020101020101" pitchFamily="18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latin typeface="210 옴니고딕OTF 020" panose="02020503020101020101" pitchFamily="18" charset="-127"/>
                    <a:ea typeface="210 옴니고딕OTF 020" panose="02020503020101020101" pitchFamily="18" charset="-127"/>
                  </a:rPr>
                  <a:t>군집화</a:t>
                </a:r>
                <a:endParaRPr lang="en-US" altLang="ko-KR" sz="1200" dirty="0">
                  <a:latin typeface="210 옴니고딕OTF 020" panose="02020503020101020101" pitchFamily="18" charset="-127"/>
                  <a:ea typeface="210 옴니고딕OTF 020" panose="02020503020101020101" pitchFamily="18" charset="-127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altLang="ko-KR" sz="1200" dirty="0">
                  <a:latin typeface="210 옴니고딕OTF 020" panose="02020503020101020101" pitchFamily="18" charset="-127"/>
                  <a:ea typeface="210 옴니고딕OTF 020" panose="02020503020101020101" pitchFamily="18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5A4CA85-77B7-326C-2957-810FC58F0A2A}"/>
                </a:ext>
              </a:extLst>
            </p:cNvPr>
            <p:cNvGrpSpPr/>
            <p:nvPr/>
          </p:nvGrpSpPr>
          <p:grpSpPr>
            <a:xfrm>
              <a:off x="716207" y="2914847"/>
              <a:ext cx="2947290" cy="1942650"/>
              <a:chOff x="8479980" y="2916202"/>
              <a:chExt cx="2947290" cy="1942650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D5D61BB2-EACE-8897-682F-16657681CDF5}"/>
                  </a:ext>
                </a:extLst>
              </p:cNvPr>
              <p:cNvSpPr/>
              <p:nvPr/>
            </p:nvSpPr>
            <p:spPr>
              <a:xfrm>
                <a:off x="8479980" y="2916202"/>
                <a:ext cx="2947290" cy="356216"/>
              </a:xfrm>
              <a:prstGeom prst="roundRect">
                <a:avLst>
                  <a:gd name="adj" fmla="val 50000"/>
                </a:avLst>
              </a:prstGeom>
              <a:noFill/>
              <a:ln w="317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210 옴니고딕 040" panose="02020603020101020101" pitchFamily="18" charset="-127"/>
                    <a:ea typeface="210 옴니고딕 040" panose="02020603020101020101" pitchFamily="18" charset="-127"/>
                  </a:rPr>
                  <a:t>팀장 박수은</a:t>
                </a:r>
                <a:endParaRPr lang="en-US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210 옴니고딕 040" panose="02020603020101020101" pitchFamily="18" charset="-127"/>
                  <a:ea typeface="210 옴니고딕 040" panose="02020603020101020101" pitchFamily="18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B5D42C4-3005-FFB1-C68E-A44195FD11EB}"/>
                  </a:ext>
                </a:extLst>
              </p:cNvPr>
              <p:cNvSpPr txBox="1"/>
              <p:nvPr/>
            </p:nvSpPr>
            <p:spPr>
              <a:xfrm>
                <a:off x="9058187" y="3404608"/>
                <a:ext cx="1790875" cy="14542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latin typeface="210 옴니고딕OTF 020" panose="02020503020101020101" pitchFamily="18" charset="-127"/>
                    <a:ea typeface="210 옴니고딕OTF 020" panose="02020503020101020101" pitchFamily="18" charset="-127"/>
                  </a:rPr>
                  <a:t>데이터수집</a:t>
                </a:r>
                <a:endParaRPr lang="en-US" altLang="ko-KR" sz="1200" dirty="0">
                  <a:latin typeface="210 옴니고딕OTF 020" panose="02020503020101020101" pitchFamily="18" charset="-127"/>
                  <a:ea typeface="210 옴니고딕OTF 020" panose="02020503020101020101" pitchFamily="18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 err="1">
                    <a:latin typeface="210 옴니고딕OTF 020" panose="02020503020101020101" pitchFamily="18" charset="-127"/>
                    <a:ea typeface="210 옴니고딕OTF 020" panose="02020503020101020101" pitchFamily="18" charset="-127"/>
                  </a:rPr>
                  <a:t>크롤링</a:t>
                </a:r>
                <a:r>
                  <a:rPr lang="en-US" altLang="ko-KR" sz="1200" dirty="0">
                    <a:latin typeface="210 옴니고딕OTF 020" panose="02020503020101020101" pitchFamily="18" charset="-127"/>
                    <a:ea typeface="210 옴니고딕OTF 020" panose="02020503020101020101" pitchFamily="18" charset="-127"/>
                  </a:rPr>
                  <a:t>(</a:t>
                </a:r>
                <a:r>
                  <a:rPr lang="ko-KR" altLang="en-US" sz="1200" dirty="0">
                    <a:latin typeface="210 옴니고딕OTF 020" panose="02020503020101020101" pitchFamily="18" charset="-127"/>
                    <a:ea typeface="210 옴니고딕OTF 020" panose="02020503020101020101" pitchFamily="18" charset="-127"/>
                  </a:rPr>
                  <a:t>자동심장충격기</a:t>
                </a:r>
                <a:r>
                  <a:rPr lang="en-US" altLang="ko-KR" sz="1200" dirty="0">
                    <a:latin typeface="210 옴니고딕OTF 020" panose="02020503020101020101" pitchFamily="18" charset="-127"/>
                    <a:ea typeface="210 옴니고딕OTF 020" panose="02020503020101020101" pitchFamily="18" charset="-127"/>
                  </a:rPr>
                  <a:t>)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 err="1">
                    <a:latin typeface="210 옴니고딕OTF 020" panose="02020503020101020101" pitchFamily="18" charset="-127"/>
                    <a:ea typeface="210 옴니고딕OTF 020" panose="02020503020101020101" pitchFamily="18" charset="-127"/>
                  </a:rPr>
                  <a:t>데이터전처리</a:t>
                </a:r>
                <a:r>
                  <a:rPr lang="en-US" altLang="ko-KR" sz="1200" dirty="0">
                    <a:latin typeface="210 옴니고딕OTF 020" panose="02020503020101020101" pitchFamily="18" charset="-127"/>
                    <a:ea typeface="210 옴니고딕OTF 020" panose="02020503020101020101" pitchFamily="18" charset="-127"/>
                  </a:rPr>
                  <a:t>(</a:t>
                </a:r>
                <a:r>
                  <a:rPr lang="ko-KR" altLang="en-US" sz="1200" dirty="0">
                    <a:latin typeface="210 옴니고딕OTF 020" panose="02020503020101020101" pitchFamily="18" charset="-127"/>
                    <a:ea typeface="210 옴니고딕OTF 020" panose="02020503020101020101" pitchFamily="18" charset="-127"/>
                  </a:rPr>
                  <a:t>노인인구</a:t>
                </a:r>
                <a:r>
                  <a:rPr lang="en-US" altLang="ko-KR" sz="1200" dirty="0">
                    <a:latin typeface="210 옴니고딕OTF 020" panose="02020503020101020101" pitchFamily="18" charset="-127"/>
                    <a:ea typeface="210 옴니고딕OTF 020" panose="02020503020101020101" pitchFamily="18" charset="-127"/>
                  </a:rPr>
                  <a:t>)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latin typeface="210 옴니고딕OTF 020" panose="02020503020101020101" pitchFamily="18" charset="-127"/>
                    <a:ea typeface="210 옴니고딕OTF 020" panose="02020503020101020101" pitchFamily="18" charset="-127"/>
                  </a:rPr>
                  <a:t>데이터가공</a:t>
                </a:r>
                <a:endParaRPr lang="en-US" altLang="ko-KR" sz="1200" dirty="0">
                  <a:latin typeface="210 옴니고딕OTF 020" panose="02020503020101020101" pitchFamily="18" charset="-127"/>
                  <a:ea typeface="210 옴니고딕OTF 020" panose="02020503020101020101" pitchFamily="18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 err="1">
                    <a:latin typeface="210 옴니고딕OTF 020" panose="02020503020101020101" pitchFamily="18" charset="-127"/>
                    <a:ea typeface="210 옴니고딕OTF 020" panose="02020503020101020101" pitchFamily="18" charset="-127"/>
                  </a:rPr>
                  <a:t>파이썬시각화</a:t>
                </a:r>
                <a:r>
                  <a:rPr lang="ko-KR" altLang="en-US" sz="1200" dirty="0">
                    <a:latin typeface="210 옴니고딕OTF 020" panose="02020503020101020101" pitchFamily="18" charset="-127"/>
                    <a:ea typeface="210 옴니고딕OTF 020" panose="02020503020101020101" pitchFamily="18" charset="-127"/>
                  </a:rPr>
                  <a:t> </a:t>
                </a:r>
                <a:endParaRPr lang="en-US" altLang="ko-KR" sz="1200" dirty="0">
                  <a:latin typeface="210 옴니고딕OTF 020" panose="02020503020101020101" pitchFamily="18" charset="-127"/>
                  <a:ea typeface="210 옴니고딕OTF 020" panose="02020503020101020101" pitchFamily="18" charset="-127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51F1DC5-69AB-0D65-51BF-12A7FB834784}"/>
              </a:ext>
            </a:extLst>
          </p:cNvPr>
          <p:cNvSpPr txBox="1"/>
          <p:nvPr/>
        </p:nvSpPr>
        <p:spPr>
          <a:xfrm>
            <a:off x="10763092" y="6319275"/>
            <a:ext cx="721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Page 03</a:t>
            </a:r>
          </a:p>
        </p:txBody>
      </p:sp>
    </p:spTree>
    <p:extLst>
      <p:ext uri="{BB962C8B-B14F-4D97-AF65-F5344CB8AC3E}">
        <p14:creationId xmlns:p14="http://schemas.microsoft.com/office/powerpoint/2010/main" val="1227112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D62832-2D4B-6CC2-7A88-E85557A08056}"/>
              </a:ext>
            </a:extLst>
          </p:cNvPr>
          <p:cNvSpPr/>
          <p:nvPr/>
        </p:nvSpPr>
        <p:spPr>
          <a:xfrm>
            <a:off x="0" y="1"/>
            <a:ext cx="12192000" cy="812799"/>
          </a:xfrm>
          <a:prstGeom prst="rect">
            <a:avLst/>
          </a:prstGeom>
          <a:solidFill>
            <a:schemeClr val="tx2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1FDC0D-F5BA-679A-B770-4FDCCA33B03B}"/>
              </a:ext>
            </a:extLst>
          </p:cNvPr>
          <p:cNvSpPr txBox="1"/>
          <p:nvPr/>
        </p:nvSpPr>
        <p:spPr>
          <a:xfrm>
            <a:off x="10763092" y="6319275"/>
            <a:ext cx="721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Page 04</a:t>
            </a:r>
          </a:p>
        </p:txBody>
      </p:sp>
      <p:graphicFrame>
        <p:nvGraphicFramePr>
          <p:cNvPr id="7" name="표 41">
            <a:extLst>
              <a:ext uri="{FF2B5EF4-FFF2-40B4-BE49-F238E27FC236}">
                <a16:creationId xmlns:a16="http://schemas.microsoft.com/office/drawing/2014/main" id="{47B36009-19BE-FCEE-5D26-827C84B7C2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83113"/>
              </p:ext>
            </p:extLst>
          </p:nvPr>
        </p:nvGraphicFramePr>
        <p:xfrm>
          <a:off x="225168" y="2097573"/>
          <a:ext cx="4679221" cy="30556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8549">
                  <a:extLst>
                    <a:ext uri="{9D8B030D-6E8A-4147-A177-3AD203B41FA5}">
                      <a16:colId xmlns:a16="http://schemas.microsoft.com/office/drawing/2014/main" val="183170139"/>
                    </a:ext>
                  </a:extLst>
                </a:gridCol>
                <a:gridCol w="797668">
                  <a:extLst>
                    <a:ext uri="{9D8B030D-6E8A-4147-A177-3AD203B41FA5}">
                      <a16:colId xmlns:a16="http://schemas.microsoft.com/office/drawing/2014/main" val="3300680858"/>
                    </a:ext>
                  </a:extLst>
                </a:gridCol>
                <a:gridCol w="797668">
                  <a:extLst>
                    <a:ext uri="{9D8B030D-6E8A-4147-A177-3AD203B41FA5}">
                      <a16:colId xmlns:a16="http://schemas.microsoft.com/office/drawing/2014/main" val="3661911224"/>
                    </a:ext>
                  </a:extLst>
                </a:gridCol>
                <a:gridCol w="797668">
                  <a:extLst>
                    <a:ext uri="{9D8B030D-6E8A-4147-A177-3AD203B41FA5}">
                      <a16:colId xmlns:a16="http://schemas.microsoft.com/office/drawing/2014/main" val="470475714"/>
                    </a:ext>
                  </a:extLst>
                </a:gridCol>
                <a:gridCol w="797668">
                  <a:extLst>
                    <a:ext uri="{9D8B030D-6E8A-4147-A177-3AD203B41FA5}">
                      <a16:colId xmlns:a16="http://schemas.microsoft.com/office/drawing/2014/main" val="2679699618"/>
                    </a:ext>
                  </a:extLst>
                </a:gridCol>
              </a:tblGrid>
              <a:tr h="373380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210 옴니고딕OTF 020" panose="02020503020101020101" pitchFamily="18" charset="-127"/>
                        <a:ea typeface="210 옴니고딕OTF 020" panose="02020503020101020101" pitchFamily="18" charset="-127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12</a:t>
                      </a:r>
                      <a:r>
                        <a:rPr lang="ko-KR" altLang="en-US" sz="120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월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10</a:t>
                      </a:r>
                      <a:r>
                        <a:rPr lang="ko-KR" altLang="en-US" sz="12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월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45637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2</a:t>
                      </a:r>
                      <a:r>
                        <a:rPr lang="ko-KR" altLang="en-US" sz="120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3</a:t>
                      </a:r>
                      <a:r>
                        <a:rPr lang="ko-KR" altLang="en-US" sz="120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4</a:t>
                      </a:r>
                      <a:r>
                        <a:rPr lang="ko-KR" altLang="en-US" sz="120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5</a:t>
                      </a:r>
                      <a:r>
                        <a:rPr lang="ko-KR" altLang="en-US" sz="120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주차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560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주제선정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210 옴니고딕OTF 020" panose="02020503020101020101" pitchFamily="18" charset="-127"/>
                        <a:ea typeface="210 옴니고딕OTF 020" panose="02020503020101020101" pitchFamily="18" charset="-127"/>
                      </a:endParaRPr>
                    </a:p>
                  </a:txBody>
                  <a:tcPr anchor="ctr">
                    <a:solidFill>
                      <a:srgbClr val="DEE3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210 옴니고딕OTF 020" panose="02020503020101020101" pitchFamily="18" charset="-127"/>
                        <a:ea typeface="210 옴니고딕OTF 020" panose="02020503020101020101" pitchFamily="18" charset="-127"/>
                      </a:endParaRPr>
                    </a:p>
                  </a:txBody>
                  <a:tcPr anchor="ctr">
                    <a:solidFill>
                      <a:srgbClr val="DEE3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210 옴니고딕OTF 020" panose="02020503020101020101" pitchFamily="18" charset="-127"/>
                        <a:ea typeface="210 옴니고딕OTF 020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210 옴니고딕OTF 020" panose="02020503020101020101" pitchFamily="18" charset="-127"/>
                        <a:ea typeface="210 옴니고딕OTF 020" panose="020205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9012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데이터 수집 및 </a:t>
                      </a:r>
                      <a:endParaRPr lang="en-US" altLang="ko-KR" sz="1200" dirty="0">
                        <a:latin typeface="210 옴니고딕OTF 020" panose="02020503020101020101" pitchFamily="18" charset="-127"/>
                        <a:ea typeface="210 옴니고딕OTF 020" panose="020205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dirty="0" err="1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전처리</a:t>
                      </a:r>
                      <a:endParaRPr lang="ko-KR" altLang="en-US" sz="1200" dirty="0">
                        <a:latin typeface="210 옴니고딕OTF 020" panose="02020503020101020101" pitchFamily="18" charset="-127"/>
                        <a:ea typeface="210 옴니고딕OTF 020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210 옴니고딕OTF 020" panose="02020503020101020101" pitchFamily="18" charset="-127"/>
                        <a:ea typeface="210 옴니고딕OTF 020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210 옴니고딕OTF 020" panose="02020503020101020101" pitchFamily="18" charset="-127"/>
                        <a:ea typeface="210 옴니고딕OTF 020" panose="02020503020101020101" pitchFamily="18" charset="-127"/>
                      </a:endParaRPr>
                    </a:p>
                  </a:txBody>
                  <a:tcPr anchor="ctr">
                    <a:solidFill>
                      <a:srgbClr val="DEE3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210 옴니고딕OTF 020" panose="02020503020101020101" pitchFamily="18" charset="-127"/>
                        <a:ea typeface="210 옴니고딕OTF 020" panose="02020503020101020101" pitchFamily="18" charset="-127"/>
                      </a:endParaRPr>
                    </a:p>
                  </a:txBody>
                  <a:tcPr anchor="ctr">
                    <a:solidFill>
                      <a:srgbClr val="DEE3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210 옴니고딕OTF 020" panose="02020503020101020101" pitchFamily="18" charset="-127"/>
                        <a:ea typeface="210 옴니고딕OTF 020" panose="020205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0929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시각화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210 옴니고딕OTF 020" panose="02020503020101020101" pitchFamily="18" charset="-127"/>
                        <a:ea typeface="210 옴니고딕OTF 020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210 옴니고딕OTF 020" panose="02020503020101020101" pitchFamily="18" charset="-127"/>
                        <a:ea typeface="210 옴니고딕OTF 020" panose="02020503020101020101" pitchFamily="18" charset="-127"/>
                      </a:endParaRPr>
                    </a:p>
                  </a:txBody>
                  <a:tcPr anchor="ctr">
                    <a:solidFill>
                      <a:srgbClr val="DEE3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210 옴니고딕OTF 020" panose="02020503020101020101" pitchFamily="18" charset="-127"/>
                        <a:ea typeface="210 옴니고딕OTF 020" panose="02020503020101020101" pitchFamily="18" charset="-127"/>
                      </a:endParaRPr>
                    </a:p>
                  </a:txBody>
                  <a:tcPr anchor="ctr">
                    <a:solidFill>
                      <a:srgbClr val="DEE3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210 옴니고딕OTF 020" panose="02020503020101020101" pitchFamily="18" charset="-127"/>
                        <a:ea typeface="210 옴니고딕OTF 020" panose="020205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5026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상관분석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210 옴니고딕OTF 020" panose="02020503020101020101" pitchFamily="18" charset="-127"/>
                        <a:ea typeface="210 옴니고딕OTF 020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210 옴니고딕OTF 020" panose="02020503020101020101" pitchFamily="18" charset="-127"/>
                        <a:ea typeface="210 옴니고딕OTF 020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210 옴니고딕OTF 020" panose="02020503020101020101" pitchFamily="18" charset="-127"/>
                        <a:ea typeface="210 옴니고딕OTF 020" panose="02020503020101020101" pitchFamily="18" charset="-127"/>
                      </a:endParaRPr>
                    </a:p>
                  </a:txBody>
                  <a:tcPr anchor="ctr">
                    <a:solidFill>
                      <a:srgbClr val="DEE3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210 옴니고딕OTF 020" panose="02020503020101020101" pitchFamily="18" charset="-127"/>
                        <a:ea typeface="210 옴니고딕OTF 020" panose="02020503020101020101" pitchFamily="18" charset="-127"/>
                      </a:endParaRPr>
                    </a:p>
                  </a:txBody>
                  <a:tcPr anchor="ctr">
                    <a:solidFill>
                      <a:srgbClr val="DEE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011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군집화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210 옴니고딕OTF 020" panose="02020503020101020101" pitchFamily="18" charset="-127"/>
                        <a:ea typeface="210 옴니고딕OTF 020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210 옴니고딕OTF 020" panose="02020503020101020101" pitchFamily="18" charset="-127"/>
                        <a:ea typeface="210 옴니고딕OTF 020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210 옴니고딕OTF 020" panose="02020503020101020101" pitchFamily="18" charset="-127"/>
                        <a:ea typeface="210 옴니고딕OTF 020" panose="02020503020101020101" pitchFamily="18" charset="-127"/>
                      </a:endParaRPr>
                    </a:p>
                  </a:txBody>
                  <a:tcPr anchor="ctr">
                    <a:solidFill>
                      <a:srgbClr val="DEE3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210 옴니고딕OTF 020" panose="02020503020101020101" pitchFamily="18" charset="-127"/>
                        <a:ea typeface="210 옴니고딕OTF 020" panose="02020503020101020101" pitchFamily="18" charset="-127"/>
                      </a:endParaRPr>
                    </a:p>
                  </a:txBody>
                  <a:tcPr anchor="ctr">
                    <a:solidFill>
                      <a:srgbClr val="DEE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333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마무리 점검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210 옴니고딕OTF 020" panose="02020503020101020101" pitchFamily="18" charset="-127"/>
                        <a:ea typeface="210 옴니고딕OTF 020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210 옴니고딕OTF 020" panose="02020503020101020101" pitchFamily="18" charset="-127"/>
                        <a:ea typeface="210 옴니고딕OTF 020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210 옴니고딕OTF 020" panose="02020503020101020101" pitchFamily="18" charset="-127"/>
                        <a:ea typeface="210 옴니고딕OTF 020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210 옴니고딕OTF 020" panose="02020503020101020101" pitchFamily="18" charset="-127"/>
                        <a:ea typeface="210 옴니고딕OTF 020" panose="02020503020101020101" pitchFamily="18" charset="-127"/>
                      </a:endParaRPr>
                    </a:p>
                  </a:txBody>
                  <a:tcPr anchor="ctr">
                    <a:solidFill>
                      <a:srgbClr val="DEE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58026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961985F-F5B6-05BF-0291-FAC1B61987AE}"/>
              </a:ext>
            </a:extLst>
          </p:cNvPr>
          <p:cNvCxnSpPr>
            <a:cxnSpLocks/>
          </p:cNvCxnSpPr>
          <p:nvPr/>
        </p:nvCxnSpPr>
        <p:spPr>
          <a:xfrm>
            <a:off x="5188449" y="1109511"/>
            <a:ext cx="0" cy="5471374"/>
          </a:xfrm>
          <a:prstGeom prst="line">
            <a:avLst/>
          </a:prstGeom>
          <a:ln w="19050">
            <a:solidFill>
              <a:srgbClr val="8AAF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B414B30-90CE-6B80-F9A9-A1E6C9CDDEF9}"/>
              </a:ext>
            </a:extLst>
          </p:cNvPr>
          <p:cNvSpPr/>
          <p:nvPr/>
        </p:nvSpPr>
        <p:spPr>
          <a:xfrm>
            <a:off x="5472510" y="1021273"/>
            <a:ext cx="4536621" cy="381000"/>
          </a:xfrm>
          <a:prstGeom prst="roundRect">
            <a:avLst>
              <a:gd name="adj" fmla="val 50000"/>
            </a:avLst>
          </a:prstGeom>
          <a:solidFill>
            <a:srgbClr val="8AAF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BFF5CA-7651-3D44-E712-B6DAC585206B}"/>
              </a:ext>
            </a:extLst>
          </p:cNvPr>
          <p:cNvSpPr txBox="1"/>
          <p:nvPr/>
        </p:nvSpPr>
        <p:spPr>
          <a:xfrm>
            <a:off x="7372772" y="1080968"/>
            <a:ext cx="7361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주제선정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4561BD-5A09-EDA0-E6F0-2E45FD3726A0}"/>
              </a:ext>
            </a:extLst>
          </p:cNvPr>
          <p:cNvSpPr txBox="1"/>
          <p:nvPr/>
        </p:nvSpPr>
        <p:spPr>
          <a:xfrm>
            <a:off x="5472510" y="1402273"/>
            <a:ext cx="4097597" cy="10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50" dirty="0">
                <a:highlight>
                  <a:srgbClr val="FFFF00"/>
                </a:highlight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지하철역 반경 </a:t>
            </a:r>
            <a:r>
              <a:rPr lang="en-US" altLang="ko-KR" sz="1050" dirty="0">
                <a:highlight>
                  <a:srgbClr val="FFFF00"/>
                </a:highlight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300m </a:t>
            </a:r>
            <a:r>
              <a:rPr lang="ko-KR" altLang="en-US" sz="1050" dirty="0">
                <a:highlight>
                  <a:srgbClr val="FFFF00"/>
                </a:highlight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자동심장충격기 실태분석</a:t>
            </a:r>
            <a:endParaRPr lang="en-US" altLang="ko-KR" sz="1050" dirty="0">
              <a:highlight>
                <a:srgbClr val="FFFF00"/>
              </a:highlight>
              <a:latin typeface="210 옴니고딕OTF 020" panose="02020503020101020101" pitchFamily="18" charset="-127"/>
              <a:ea typeface="210 옴니고딕OTF 020" panose="020205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50" dirty="0"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대중교통 부족한 지역 학생을 위한 통학차량 </a:t>
            </a:r>
            <a:endParaRPr lang="en-US" altLang="ko-KR" sz="1050" dirty="0">
              <a:latin typeface="210 옴니고딕OTF 020" panose="02020503020101020101" pitchFamily="18" charset="-127"/>
              <a:ea typeface="210 옴니고딕OTF 020" panose="020205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50" dirty="0"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대기확산지수 위험도에 따른 호흡기 질환 환자의 위험도 예측</a:t>
            </a:r>
            <a:endParaRPr lang="en-US" altLang="ko-KR" sz="1050" dirty="0">
              <a:latin typeface="210 옴니고딕OTF 020" panose="02020503020101020101" pitchFamily="18" charset="-127"/>
              <a:ea typeface="210 옴니고딕OTF 020" panose="020205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50" dirty="0"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고위험주거환경개선을 위한 주거품질지표 마련 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E0218AD-C40B-AFBC-530F-AC8E138B4887}"/>
              </a:ext>
            </a:extLst>
          </p:cNvPr>
          <p:cNvSpPr/>
          <p:nvPr/>
        </p:nvSpPr>
        <p:spPr>
          <a:xfrm>
            <a:off x="5472510" y="2503600"/>
            <a:ext cx="4536621" cy="381000"/>
          </a:xfrm>
          <a:prstGeom prst="roundRect">
            <a:avLst>
              <a:gd name="adj" fmla="val 50000"/>
            </a:avLst>
          </a:prstGeom>
          <a:solidFill>
            <a:srgbClr val="8AAF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AE3744-FEF4-1B09-7EF5-A5C03C414A51}"/>
              </a:ext>
            </a:extLst>
          </p:cNvPr>
          <p:cNvSpPr txBox="1"/>
          <p:nvPr/>
        </p:nvSpPr>
        <p:spPr>
          <a:xfrm>
            <a:off x="6944774" y="2563295"/>
            <a:ext cx="15921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데이터 수집 및 </a:t>
            </a:r>
            <a:r>
              <a:rPr lang="ko-KR" altLang="en-US" sz="1100" dirty="0" err="1">
                <a:solidFill>
                  <a:prstClr val="black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전처리</a:t>
            </a:r>
            <a:r>
              <a:rPr lang="ko-KR" altLang="en-US" sz="1100" dirty="0">
                <a:solidFill>
                  <a:prstClr val="black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E60F03-7180-827B-955B-4791495AA32E}"/>
              </a:ext>
            </a:extLst>
          </p:cNvPr>
          <p:cNvSpPr txBox="1"/>
          <p:nvPr/>
        </p:nvSpPr>
        <p:spPr>
          <a:xfrm>
            <a:off x="5472510" y="2884600"/>
            <a:ext cx="2702984" cy="314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- </a:t>
            </a:r>
            <a:r>
              <a:rPr lang="ko-KR" altLang="en-US" sz="1050" dirty="0"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공공데이터와 </a:t>
            </a:r>
            <a:r>
              <a:rPr lang="ko-KR" altLang="en-US" sz="1050" dirty="0" err="1"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크롤링</a:t>
            </a:r>
            <a:r>
              <a:rPr lang="ko-KR" altLang="en-US" sz="1050" dirty="0"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 및 </a:t>
            </a:r>
            <a:r>
              <a:rPr lang="en-US" altLang="ko-KR" sz="1050" dirty="0"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API </a:t>
            </a:r>
            <a:r>
              <a:rPr lang="ko-KR" altLang="en-US" sz="1050" dirty="0"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수집 데이터 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F8A5040-D178-336E-C441-981772E3EBFE}"/>
              </a:ext>
            </a:extLst>
          </p:cNvPr>
          <p:cNvSpPr/>
          <p:nvPr/>
        </p:nvSpPr>
        <p:spPr>
          <a:xfrm>
            <a:off x="5472510" y="3354732"/>
            <a:ext cx="4536621" cy="381000"/>
          </a:xfrm>
          <a:prstGeom prst="roundRect">
            <a:avLst>
              <a:gd name="adj" fmla="val 50000"/>
            </a:avLst>
          </a:prstGeom>
          <a:solidFill>
            <a:srgbClr val="8AAF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D565E5-7732-422A-938D-5ECED544CDA3}"/>
              </a:ext>
            </a:extLst>
          </p:cNvPr>
          <p:cNvSpPr txBox="1"/>
          <p:nvPr/>
        </p:nvSpPr>
        <p:spPr>
          <a:xfrm>
            <a:off x="7423270" y="3414427"/>
            <a:ext cx="6351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시각화 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468346-0125-416F-0702-80F3FD24138D}"/>
              </a:ext>
            </a:extLst>
          </p:cNvPr>
          <p:cNvSpPr txBox="1"/>
          <p:nvPr/>
        </p:nvSpPr>
        <p:spPr>
          <a:xfrm>
            <a:off x="5472510" y="3735732"/>
            <a:ext cx="2023311" cy="556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- R</a:t>
            </a:r>
            <a:r>
              <a:rPr lang="ko-KR" altLang="en-US" sz="1050" dirty="0"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을 활용한 시각화 분석 </a:t>
            </a:r>
            <a:endParaRPr lang="en-US" altLang="ko-KR" sz="1050" dirty="0">
              <a:latin typeface="210 옴니고딕OTF 020" panose="02020503020101020101" pitchFamily="18" charset="-127"/>
              <a:ea typeface="210 옴니고딕OTF 020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- </a:t>
            </a:r>
            <a:r>
              <a:rPr lang="ko-KR" altLang="en-US" sz="1050" dirty="0" err="1"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파이썬을</a:t>
            </a:r>
            <a:r>
              <a:rPr lang="ko-KR" altLang="en-US" sz="1050" dirty="0"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 활용한 시각화 분석 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6EDE6F1-884F-6F14-39B7-3DDA29C169FF}"/>
              </a:ext>
            </a:extLst>
          </p:cNvPr>
          <p:cNvSpPr/>
          <p:nvPr/>
        </p:nvSpPr>
        <p:spPr>
          <a:xfrm>
            <a:off x="5473822" y="4379217"/>
            <a:ext cx="4536621" cy="381000"/>
          </a:xfrm>
          <a:prstGeom prst="roundRect">
            <a:avLst>
              <a:gd name="adj" fmla="val 50000"/>
            </a:avLst>
          </a:prstGeom>
          <a:solidFill>
            <a:srgbClr val="8AAF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3ED6CF-C110-9C97-2BB1-A95883226582}"/>
              </a:ext>
            </a:extLst>
          </p:cNvPr>
          <p:cNvSpPr txBox="1"/>
          <p:nvPr/>
        </p:nvSpPr>
        <p:spPr>
          <a:xfrm>
            <a:off x="7355653" y="4438912"/>
            <a:ext cx="7729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상관분석 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25081B-1A32-CB7B-07BC-C04589692778}"/>
              </a:ext>
            </a:extLst>
          </p:cNvPr>
          <p:cNvSpPr txBox="1"/>
          <p:nvPr/>
        </p:nvSpPr>
        <p:spPr>
          <a:xfrm>
            <a:off x="5473822" y="4760217"/>
            <a:ext cx="2371162" cy="314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- </a:t>
            </a:r>
            <a:r>
              <a:rPr lang="ko-KR" altLang="en-US" sz="1050" dirty="0" err="1"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판다스</a:t>
            </a:r>
            <a:r>
              <a:rPr lang="ko-KR" altLang="en-US" sz="1050" dirty="0"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 데이터프레임 </a:t>
            </a:r>
            <a:r>
              <a:rPr lang="en-US" altLang="ko-KR" sz="1050" dirty="0" err="1"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corr</a:t>
            </a:r>
            <a:r>
              <a:rPr lang="ko-KR" altLang="en-US" sz="1050" dirty="0"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함수 호출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EAF05D9-6780-E0DE-C5FE-E5415B9E9E61}"/>
              </a:ext>
            </a:extLst>
          </p:cNvPr>
          <p:cNvSpPr/>
          <p:nvPr/>
        </p:nvSpPr>
        <p:spPr>
          <a:xfrm>
            <a:off x="5472769" y="5230349"/>
            <a:ext cx="4536621" cy="381000"/>
          </a:xfrm>
          <a:prstGeom prst="roundRect">
            <a:avLst>
              <a:gd name="adj" fmla="val 50000"/>
            </a:avLst>
          </a:prstGeom>
          <a:solidFill>
            <a:srgbClr val="8AAF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E9356D-FA19-C434-55A7-A296DD355C8C}"/>
              </a:ext>
            </a:extLst>
          </p:cNvPr>
          <p:cNvSpPr txBox="1"/>
          <p:nvPr/>
        </p:nvSpPr>
        <p:spPr>
          <a:xfrm>
            <a:off x="7423531" y="5290044"/>
            <a:ext cx="6351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군집화 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1EEFF6-6FA9-9D87-0FD7-75CA44A80032}"/>
              </a:ext>
            </a:extLst>
          </p:cNvPr>
          <p:cNvSpPr txBox="1"/>
          <p:nvPr/>
        </p:nvSpPr>
        <p:spPr>
          <a:xfrm>
            <a:off x="5472769" y="5611349"/>
            <a:ext cx="1709122" cy="314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- </a:t>
            </a:r>
            <a:r>
              <a:rPr lang="en-US" altLang="ko-KR" sz="1050" dirty="0" err="1"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sklearn.cluster.kmeans</a:t>
            </a:r>
            <a:endParaRPr lang="ko-KR" altLang="en-US" sz="1050" dirty="0">
              <a:latin typeface="210 옴니고딕OTF 020" panose="02020503020101020101" pitchFamily="18" charset="-127"/>
              <a:ea typeface="210 옴니고딕OTF 020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4229FB-588F-3DBD-580E-D80769419018}"/>
              </a:ext>
            </a:extLst>
          </p:cNvPr>
          <p:cNvSpPr txBox="1"/>
          <p:nvPr/>
        </p:nvSpPr>
        <p:spPr>
          <a:xfrm>
            <a:off x="9921828" y="0"/>
            <a:ext cx="227017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문제해결 빅데이터 활용 프로젝트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지하철역 반경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300m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자동심장충격기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(AED)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실태분석</a:t>
            </a:r>
            <a:endParaRPr kumimoji="0" lang="en-US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-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서울특별시 자치구 중심으로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-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D463D8-B52F-FE92-72FD-44538E887568}"/>
              </a:ext>
            </a:extLst>
          </p:cNvPr>
          <p:cNvSpPr txBox="1"/>
          <p:nvPr/>
        </p:nvSpPr>
        <p:spPr>
          <a:xfrm>
            <a:off x="225168" y="220509"/>
            <a:ext cx="1508746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630" latinLnBrk="0"/>
            <a:r>
              <a:rPr lang="ko-KR" altLang="en-US" sz="1667" kern="0" dirty="0">
                <a:solidFill>
                  <a:sysClr val="windowText" lastClr="00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970293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BD7501-A8B1-397D-E4F7-D5E914CC13FA}"/>
              </a:ext>
            </a:extLst>
          </p:cNvPr>
          <p:cNvSpPr/>
          <p:nvPr/>
        </p:nvSpPr>
        <p:spPr>
          <a:xfrm>
            <a:off x="0" y="1"/>
            <a:ext cx="12192000" cy="812799"/>
          </a:xfrm>
          <a:prstGeom prst="rect">
            <a:avLst/>
          </a:prstGeom>
          <a:solidFill>
            <a:schemeClr val="tx2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E6BA9CA-D36D-B121-69C0-DD630CB12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457" y="2371546"/>
            <a:ext cx="3170113" cy="3886645"/>
          </a:xfrm>
          <a:prstGeom prst="rect">
            <a:avLst/>
          </a:prstGeom>
        </p:spPr>
      </p:pic>
      <p:sp>
        <p:nvSpPr>
          <p:cNvPr id="11" name="object 151">
            <a:extLst>
              <a:ext uri="{FF2B5EF4-FFF2-40B4-BE49-F238E27FC236}">
                <a16:creationId xmlns:a16="http://schemas.microsoft.com/office/drawing/2014/main" id="{93E71AFD-8F05-3377-A892-D0BBB46712B0}"/>
              </a:ext>
            </a:extLst>
          </p:cNvPr>
          <p:cNvSpPr/>
          <p:nvPr/>
        </p:nvSpPr>
        <p:spPr>
          <a:xfrm>
            <a:off x="801805" y="1518513"/>
            <a:ext cx="242570" cy="243840"/>
          </a:xfrm>
          <a:custGeom>
            <a:avLst/>
            <a:gdLst/>
            <a:ahLst/>
            <a:cxnLst/>
            <a:rect l="l" t="t" r="r" b="b"/>
            <a:pathLst>
              <a:path w="242569" h="243839">
                <a:moveTo>
                  <a:pt x="242337" y="243397"/>
                </a:moveTo>
                <a:lnTo>
                  <a:pt x="0" y="243397"/>
                </a:lnTo>
                <a:lnTo>
                  <a:pt x="0" y="0"/>
                </a:lnTo>
                <a:lnTo>
                  <a:pt x="242337" y="0"/>
                </a:lnTo>
                <a:lnTo>
                  <a:pt x="242337" y="243397"/>
                </a:lnTo>
                <a:close/>
              </a:path>
            </a:pathLst>
          </a:custGeom>
          <a:solidFill>
            <a:srgbClr val="5C82FC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bject 152">
            <a:extLst>
              <a:ext uri="{FF2B5EF4-FFF2-40B4-BE49-F238E27FC236}">
                <a16:creationId xmlns:a16="http://schemas.microsoft.com/office/drawing/2014/main" id="{8D4663CC-4B0A-F7AF-CDB2-0B2CBD8B153C}"/>
              </a:ext>
            </a:extLst>
          </p:cNvPr>
          <p:cNvSpPr/>
          <p:nvPr/>
        </p:nvSpPr>
        <p:spPr>
          <a:xfrm>
            <a:off x="756402" y="1401673"/>
            <a:ext cx="353695" cy="381000"/>
          </a:xfrm>
          <a:custGeom>
            <a:avLst/>
            <a:gdLst/>
            <a:ahLst/>
            <a:cxnLst/>
            <a:rect l="l" t="t" r="r" b="b"/>
            <a:pathLst>
              <a:path w="353694" h="381000">
                <a:moveTo>
                  <a:pt x="287398" y="110002"/>
                </a:moveTo>
                <a:lnTo>
                  <a:pt x="254279" y="110002"/>
                </a:lnTo>
                <a:lnTo>
                  <a:pt x="331720" y="1419"/>
                </a:lnTo>
                <a:lnTo>
                  <a:pt x="340134" y="0"/>
                </a:lnTo>
                <a:lnTo>
                  <a:pt x="352211" y="8708"/>
                </a:lnTo>
                <a:lnTo>
                  <a:pt x="353611" y="17159"/>
                </a:lnTo>
                <a:lnTo>
                  <a:pt x="287398" y="110002"/>
                </a:lnTo>
                <a:close/>
              </a:path>
              <a:path w="353694" h="381000">
                <a:moveTo>
                  <a:pt x="283845" y="380444"/>
                </a:moveTo>
                <a:lnTo>
                  <a:pt x="26616" y="380444"/>
                </a:lnTo>
                <a:lnTo>
                  <a:pt x="20598" y="374399"/>
                </a:lnTo>
                <a:lnTo>
                  <a:pt x="20598" y="121861"/>
                </a:lnTo>
                <a:lnTo>
                  <a:pt x="21002" y="120306"/>
                </a:lnTo>
                <a:lnTo>
                  <a:pt x="21554" y="118832"/>
                </a:lnTo>
                <a:lnTo>
                  <a:pt x="0" y="90489"/>
                </a:lnTo>
                <a:lnTo>
                  <a:pt x="1130" y="82011"/>
                </a:lnTo>
                <a:lnTo>
                  <a:pt x="12951" y="72924"/>
                </a:lnTo>
                <a:lnTo>
                  <a:pt x="21406" y="74087"/>
                </a:lnTo>
                <a:lnTo>
                  <a:pt x="48709" y="110002"/>
                </a:lnTo>
                <a:lnTo>
                  <a:pt x="287398" y="110002"/>
                </a:lnTo>
                <a:lnTo>
                  <a:pt x="285016" y="113342"/>
                </a:lnTo>
                <a:lnTo>
                  <a:pt x="287910" y="115830"/>
                </a:lnTo>
                <a:lnTo>
                  <a:pt x="289863" y="119386"/>
                </a:lnTo>
                <a:lnTo>
                  <a:pt x="289863" y="137046"/>
                </a:lnTo>
                <a:lnTo>
                  <a:pt x="69281" y="137046"/>
                </a:lnTo>
                <a:lnTo>
                  <a:pt x="81421" y="153016"/>
                </a:lnTo>
                <a:lnTo>
                  <a:pt x="47525" y="153016"/>
                </a:lnTo>
                <a:lnTo>
                  <a:pt x="47525" y="353400"/>
                </a:lnTo>
                <a:lnTo>
                  <a:pt x="289863" y="353400"/>
                </a:lnTo>
                <a:lnTo>
                  <a:pt x="289863" y="374399"/>
                </a:lnTo>
                <a:lnTo>
                  <a:pt x="283845" y="380444"/>
                </a:lnTo>
                <a:close/>
              </a:path>
              <a:path w="353694" h="381000">
                <a:moveTo>
                  <a:pt x="187922" y="249523"/>
                </a:moveTo>
                <a:lnTo>
                  <a:pt x="154786" y="249523"/>
                </a:lnTo>
                <a:lnTo>
                  <a:pt x="234987" y="137046"/>
                </a:lnTo>
                <a:lnTo>
                  <a:pt x="289863" y="137046"/>
                </a:lnTo>
                <a:lnTo>
                  <a:pt x="289863" y="144307"/>
                </a:lnTo>
                <a:lnTo>
                  <a:pt x="262936" y="144307"/>
                </a:lnTo>
                <a:lnTo>
                  <a:pt x="187922" y="249523"/>
                </a:lnTo>
                <a:close/>
              </a:path>
              <a:path w="353694" h="381000">
                <a:moveTo>
                  <a:pt x="289863" y="353400"/>
                </a:moveTo>
                <a:lnTo>
                  <a:pt x="262936" y="353400"/>
                </a:lnTo>
                <a:lnTo>
                  <a:pt x="262936" y="144307"/>
                </a:lnTo>
                <a:lnTo>
                  <a:pt x="289863" y="144307"/>
                </a:lnTo>
                <a:lnTo>
                  <a:pt x="289863" y="353400"/>
                </a:lnTo>
                <a:close/>
              </a:path>
              <a:path w="353694" h="381000">
                <a:moveTo>
                  <a:pt x="155352" y="285789"/>
                </a:moveTo>
                <a:lnTo>
                  <a:pt x="150936" y="285789"/>
                </a:lnTo>
                <a:lnTo>
                  <a:pt x="146977" y="283842"/>
                </a:lnTo>
                <a:lnTo>
                  <a:pt x="47525" y="153016"/>
                </a:lnTo>
                <a:lnTo>
                  <a:pt x="81421" y="153016"/>
                </a:lnTo>
                <a:lnTo>
                  <a:pt x="154786" y="249523"/>
                </a:lnTo>
                <a:lnTo>
                  <a:pt x="187922" y="249523"/>
                </a:lnTo>
                <a:lnTo>
                  <a:pt x="163591" y="283625"/>
                </a:lnTo>
                <a:lnTo>
                  <a:pt x="159606" y="285721"/>
                </a:lnTo>
                <a:lnTo>
                  <a:pt x="155352" y="2857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13B01F2-46AC-3A1A-5EF0-5645C58F9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231" y="1990546"/>
            <a:ext cx="5146837" cy="381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DD1F367-4616-2AB8-2488-65F73C8435F9}"/>
              </a:ext>
            </a:extLst>
          </p:cNvPr>
          <p:cNvSpPr txBox="1"/>
          <p:nvPr/>
        </p:nvSpPr>
        <p:spPr>
          <a:xfrm>
            <a:off x="1156833" y="1515427"/>
            <a:ext cx="4078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이태원참사</a:t>
            </a:r>
            <a:r>
              <a:rPr lang="en-US" altLang="ko-KR" sz="1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1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자동심장충격기 배치적정성 도마위에 오르다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61ED27-F68D-1337-28EF-5A8A355B99DD}"/>
              </a:ext>
            </a:extLst>
          </p:cNvPr>
          <p:cNvSpPr txBox="1"/>
          <p:nvPr/>
        </p:nvSpPr>
        <p:spPr>
          <a:xfrm>
            <a:off x="9921828" y="0"/>
            <a:ext cx="227017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문제해결 빅데이터 활용 프로젝트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지하철역 반경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300m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자동심장충격기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(AED)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실태분석</a:t>
            </a:r>
            <a:endParaRPr kumimoji="0" lang="en-US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-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서울특별시 자치구 중심으로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-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D3A7D-399E-83A1-E32C-72D553BFF4D2}"/>
              </a:ext>
            </a:extLst>
          </p:cNvPr>
          <p:cNvSpPr txBox="1"/>
          <p:nvPr/>
        </p:nvSpPr>
        <p:spPr>
          <a:xfrm>
            <a:off x="225168" y="220509"/>
            <a:ext cx="2648482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630" latinLnBrk="0"/>
            <a:r>
              <a:rPr lang="ko-KR" altLang="en-US" sz="1667" kern="0" dirty="0">
                <a:solidFill>
                  <a:sysClr val="windowText" lastClr="00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프로젝트 배경 </a:t>
            </a:r>
            <a:r>
              <a:rPr lang="en-US" altLang="ko-KR" sz="1667" kern="0" dirty="0">
                <a:solidFill>
                  <a:sysClr val="windowText" lastClr="00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- </a:t>
            </a:r>
            <a:r>
              <a:rPr lang="ko-KR" altLang="en-US" sz="1667" kern="0" dirty="0">
                <a:solidFill>
                  <a:sysClr val="windowText" lastClr="00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주제이슈 </a:t>
            </a:r>
          </a:p>
        </p:txBody>
      </p:sp>
      <p:sp>
        <p:nvSpPr>
          <p:cNvPr id="20" name="object 151">
            <a:extLst>
              <a:ext uri="{FF2B5EF4-FFF2-40B4-BE49-F238E27FC236}">
                <a16:creationId xmlns:a16="http://schemas.microsoft.com/office/drawing/2014/main" id="{61352C99-1973-5E09-6997-39EFBB8B7426}"/>
              </a:ext>
            </a:extLst>
          </p:cNvPr>
          <p:cNvSpPr/>
          <p:nvPr/>
        </p:nvSpPr>
        <p:spPr>
          <a:xfrm>
            <a:off x="6956806" y="1518513"/>
            <a:ext cx="242570" cy="243840"/>
          </a:xfrm>
          <a:custGeom>
            <a:avLst/>
            <a:gdLst/>
            <a:ahLst/>
            <a:cxnLst/>
            <a:rect l="l" t="t" r="r" b="b"/>
            <a:pathLst>
              <a:path w="242569" h="243839">
                <a:moveTo>
                  <a:pt x="242337" y="243397"/>
                </a:moveTo>
                <a:lnTo>
                  <a:pt x="0" y="243397"/>
                </a:lnTo>
                <a:lnTo>
                  <a:pt x="0" y="0"/>
                </a:lnTo>
                <a:lnTo>
                  <a:pt x="242337" y="0"/>
                </a:lnTo>
                <a:lnTo>
                  <a:pt x="242337" y="243397"/>
                </a:lnTo>
                <a:close/>
              </a:path>
            </a:pathLst>
          </a:custGeom>
          <a:solidFill>
            <a:srgbClr val="5C82FC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object 152">
            <a:extLst>
              <a:ext uri="{FF2B5EF4-FFF2-40B4-BE49-F238E27FC236}">
                <a16:creationId xmlns:a16="http://schemas.microsoft.com/office/drawing/2014/main" id="{A2C0EDD1-CAC2-CFE3-0738-401CD359850B}"/>
              </a:ext>
            </a:extLst>
          </p:cNvPr>
          <p:cNvSpPr/>
          <p:nvPr/>
        </p:nvSpPr>
        <p:spPr>
          <a:xfrm>
            <a:off x="6911403" y="1401673"/>
            <a:ext cx="353695" cy="381000"/>
          </a:xfrm>
          <a:custGeom>
            <a:avLst/>
            <a:gdLst/>
            <a:ahLst/>
            <a:cxnLst/>
            <a:rect l="l" t="t" r="r" b="b"/>
            <a:pathLst>
              <a:path w="353694" h="381000">
                <a:moveTo>
                  <a:pt x="287398" y="110002"/>
                </a:moveTo>
                <a:lnTo>
                  <a:pt x="254279" y="110002"/>
                </a:lnTo>
                <a:lnTo>
                  <a:pt x="331720" y="1419"/>
                </a:lnTo>
                <a:lnTo>
                  <a:pt x="340134" y="0"/>
                </a:lnTo>
                <a:lnTo>
                  <a:pt x="352211" y="8708"/>
                </a:lnTo>
                <a:lnTo>
                  <a:pt x="353611" y="17159"/>
                </a:lnTo>
                <a:lnTo>
                  <a:pt x="287398" y="110002"/>
                </a:lnTo>
                <a:close/>
              </a:path>
              <a:path w="353694" h="381000">
                <a:moveTo>
                  <a:pt x="283845" y="380444"/>
                </a:moveTo>
                <a:lnTo>
                  <a:pt x="26616" y="380444"/>
                </a:lnTo>
                <a:lnTo>
                  <a:pt x="20598" y="374399"/>
                </a:lnTo>
                <a:lnTo>
                  <a:pt x="20598" y="121861"/>
                </a:lnTo>
                <a:lnTo>
                  <a:pt x="21002" y="120306"/>
                </a:lnTo>
                <a:lnTo>
                  <a:pt x="21554" y="118832"/>
                </a:lnTo>
                <a:lnTo>
                  <a:pt x="0" y="90489"/>
                </a:lnTo>
                <a:lnTo>
                  <a:pt x="1130" y="82011"/>
                </a:lnTo>
                <a:lnTo>
                  <a:pt x="12951" y="72924"/>
                </a:lnTo>
                <a:lnTo>
                  <a:pt x="21406" y="74087"/>
                </a:lnTo>
                <a:lnTo>
                  <a:pt x="48709" y="110002"/>
                </a:lnTo>
                <a:lnTo>
                  <a:pt x="287398" y="110002"/>
                </a:lnTo>
                <a:lnTo>
                  <a:pt x="285016" y="113342"/>
                </a:lnTo>
                <a:lnTo>
                  <a:pt x="287910" y="115830"/>
                </a:lnTo>
                <a:lnTo>
                  <a:pt x="289863" y="119386"/>
                </a:lnTo>
                <a:lnTo>
                  <a:pt x="289863" y="137046"/>
                </a:lnTo>
                <a:lnTo>
                  <a:pt x="69281" y="137046"/>
                </a:lnTo>
                <a:lnTo>
                  <a:pt x="81421" y="153016"/>
                </a:lnTo>
                <a:lnTo>
                  <a:pt x="47525" y="153016"/>
                </a:lnTo>
                <a:lnTo>
                  <a:pt x="47525" y="353400"/>
                </a:lnTo>
                <a:lnTo>
                  <a:pt x="289863" y="353400"/>
                </a:lnTo>
                <a:lnTo>
                  <a:pt x="289863" y="374399"/>
                </a:lnTo>
                <a:lnTo>
                  <a:pt x="283845" y="380444"/>
                </a:lnTo>
                <a:close/>
              </a:path>
              <a:path w="353694" h="381000">
                <a:moveTo>
                  <a:pt x="187922" y="249523"/>
                </a:moveTo>
                <a:lnTo>
                  <a:pt x="154786" y="249523"/>
                </a:lnTo>
                <a:lnTo>
                  <a:pt x="234987" y="137046"/>
                </a:lnTo>
                <a:lnTo>
                  <a:pt x="289863" y="137046"/>
                </a:lnTo>
                <a:lnTo>
                  <a:pt x="289863" y="144307"/>
                </a:lnTo>
                <a:lnTo>
                  <a:pt x="262936" y="144307"/>
                </a:lnTo>
                <a:lnTo>
                  <a:pt x="187922" y="249523"/>
                </a:lnTo>
                <a:close/>
              </a:path>
              <a:path w="353694" h="381000">
                <a:moveTo>
                  <a:pt x="289863" y="353400"/>
                </a:moveTo>
                <a:lnTo>
                  <a:pt x="262936" y="353400"/>
                </a:lnTo>
                <a:lnTo>
                  <a:pt x="262936" y="144307"/>
                </a:lnTo>
                <a:lnTo>
                  <a:pt x="289863" y="144307"/>
                </a:lnTo>
                <a:lnTo>
                  <a:pt x="289863" y="353400"/>
                </a:lnTo>
                <a:close/>
              </a:path>
              <a:path w="353694" h="381000">
                <a:moveTo>
                  <a:pt x="155352" y="285789"/>
                </a:moveTo>
                <a:lnTo>
                  <a:pt x="150936" y="285789"/>
                </a:lnTo>
                <a:lnTo>
                  <a:pt x="146977" y="283842"/>
                </a:lnTo>
                <a:lnTo>
                  <a:pt x="47525" y="153016"/>
                </a:lnTo>
                <a:lnTo>
                  <a:pt x="81421" y="153016"/>
                </a:lnTo>
                <a:lnTo>
                  <a:pt x="154786" y="249523"/>
                </a:lnTo>
                <a:lnTo>
                  <a:pt x="187922" y="249523"/>
                </a:lnTo>
                <a:lnTo>
                  <a:pt x="163591" y="283625"/>
                </a:lnTo>
                <a:lnTo>
                  <a:pt x="159606" y="285721"/>
                </a:lnTo>
                <a:lnTo>
                  <a:pt x="155352" y="2857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4F90FC-EA30-E164-64C3-BBC49B586C67}"/>
              </a:ext>
            </a:extLst>
          </p:cNvPr>
          <p:cNvSpPr txBox="1"/>
          <p:nvPr/>
        </p:nvSpPr>
        <p:spPr>
          <a:xfrm>
            <a:off x="7311834" y="1515427"/>
            <a:ext cx="25764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네이버뉴스기사</a:t>
            </a:r>
            <a:r>
              <a:rPr lang="en-US" altLang="ko-KR" sz="1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(Wordcloud)</a:t>
            </a:r>
            <a:r>
              <a:rPr lang="ko-KR" altLang="en-US" sz="12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크롤링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6427D02-1979-2362-DCBA-9BC2C3BCA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231" y="2371546"/>
            <a:ext cx="5570703" cy="99068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AE739D8-49AF-C523-E399-674E3E4C7A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231" y="3631447"/>
            <a:ext cx="4139689" cy="37454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F0BF0A1-C7E3-D06F-A63C-247DD29B8B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231" y="4117749"/>
            <a:ext cx="5578323" cy="226333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1466983-5E91-AD78-9922-E820623F6220}"/>
              </a:ext>
            </a:extLst>
          </p:cNvPr>
          <p:cNvSpPr txBox="1"/>
          <p:nvPr/>
        </p:nvSpPr>
        <p:spPr>
          <a:xfrm>
            <a:off x="7311834" y="1762353"/>
            <a:ext cx="1757212" cy="5790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검색어 </a:t>
            </a:r>
            <a:r>
              <a:rPr lang="en-US" altLang="ko-KR" sz="1100" dirty="0"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: </a:t>
            </a:r>
            <a:r>
              <a:rPr lang="ko-KR" altLang="en-US" sz="1100" dirty="0"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자동심장충격기</a:t>
            </a:r>
            <a:endParaRPr lang="en-US" altLang="ko-KR" sz="1100" dirty="0">
              <a:latin typeface="210 옴니고딕OTF 020" panose="02020503020101020101" pitchFamily="18" charset="-127"/>
              <a:ea typeface="210 옴니고딕OTF 020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페이지 </a:t>
            </a:r>
            <a:r>
              <a:rPr lang="en-US" altLang="ko-KR" sz="1100" dirty="0"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: 1page~200page</a:t>
            </a:r>
            <a:endParaRPr lang="ko-KR" altLang="en-US" sz="1100" dirty="0">
              <a:latin typeface="210 옴니고딕OTF 020" panose="02020503020101020101" pitchFamily="18" charset="-127"/>
              <a:ea typeface="210 옴니고딕OTF 020" panose="020205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3CD89E-DBA6-E978-B39F-486249F3D63B}"/>
              </a:ext>
            </a:extLst>
          </p:cNvPr>
          <p:cNvSpPr txBox="1"/>
          <p:nvPr/>
        </p:nvSpPr>
        <p:spPr>
          <a:xfrm>
            <a:off x="10763092" y="6319275"/>
            <a:ext cx="721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Page 05</a:t>
            </a:r>
          </a:p>
        </p:txBody>
      </p:sp>
    </p:spTree>
    <p:extLst>
      <p:ext uri="{BB962C8B-B14F-4D97-AF65-F5344CB8AC3E}">
        <p14:creationId xmlns:p14="http://schemas.microsoft.com/office/powerpoint/2010/main" val="145825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BD7501-A8B1-397D-E4F7-D5E914CC13FA}"/>
              </a:ext>
            </a:extLst>
          </p:cNvPr>
          <p:cNvSpPr/>
          <p:nvPr/>
        </p:nvSpPr>
        <p:spPr>
          <a:xfrm>
            <a:off x="0" y="1"/>
            <a:ext cx="12192000" cy="812799"/>
          </a:xfrm>
          <a:prstGeom prst="rect">
            <a:avLst/>
          </a:prstGeom>
          <a:solidFill>
            <a:schemeClr val="tx2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object 151">
            <a:extLst>
              <a:ext uri="{FF2B5EF4-FFF2-40B4-BE49-F238E27FC236}">
                <a16:creationId xmlns:a16="http://schemas.microsoft.com/office/drawing/2014/main" id="{93E71AFD-8F05-3377-A892-D0BBB46712B0}"/>
              </a:ext>
            </a:extLst>
          </p:cNvPr>
          <p:cNvSpPr/>
          <p:nvPr/>
        </p:nvSpPr>
        <p:spPr>
          <a:xfrm>
            <a:off x="801805" y="1518513"/>
            <a:ext cx="242570" cy="243840"/>
          </a:xfrm>
          <a:custGeom>
            <a:avLst/>
            <a:gdLst/>
            <a:ahLst/>
            <a:cxnLst/>
            <a:rect l="l" t="t" r="r" b="b"/>
            <a:pathLst>
              <a:path w="242569" h="243839">
                <a:moveTo>
                  <a:pt x="242337" y="243397"/>
                </a:moveTo>
                <a:lnTo>
                  <a:pt x="0" y="243397"/>
                </a:lnTo>
                <a:lnTo>
                  <a:pt x="0" y="0"/>
                </a:lnTo>
                <a:lnTo>
                  <a:pt x="242337" y="0"/>
                </a:lnTo>
                <a:lnTo>
                  <a:pt x="242337" y="243397"/>
                </a:lnTo>
                <a:close/>
              </a:path>
            </a:pathLst>
          </a:custGeom>
          <a:solidFill>
            <a:srgbClr val="5C82F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object 152">
            <a:extLst>
              <a:ext uri="{FF2B5EF4-FFF2-40B4-BE49-F238E27FC236}">
                <a16:creationId xmlns:a16="http://schemas.microsoft.com/office/drawing/2014/main" id="{8D4663CC-4B0A-F7AF-CDB2-0B2CBD8B153C}"/>
              </a:ext>
            </a:extLst>
          </p:cNvPr>
          <p:cNvSpPr/>
          <p:nvPr/>
        </p:nvSpPr>
        <p:spPr>
          <a:xfrm>
            <a:off x="756402" y="1401673"/>
            <a:ext cx="353695" cy="381000"/>
          </a:xfrm>
          <a:custGeom>
            <a:avLst/>
            <a:gdLst/>
            <a:ahLst/>
            <a:cxnLst/>
            <a:rect l="l" t="t" r="r" b="b"/>
            <a:pathLst>
              <a:path w="353694" h="381000">
                <a:moveTo>
                  <a:pt x="287398" y="110002"/>
                </a:moveTo>
                <a:lnTo>
                  <a:pt x="254279" y="110002"/>
                </a:lnTo>
                <a:lnTo>
                  <a:pt x="331720" y="1419"/>
                </a:lnTo>
                <a:lnTo>
                  <a:pt x="340134" y="0"/>
                </a:lnTo>
                <a:lnTo>
                  <a:pt x="352211" y="8708"/>
                </a:lnTo>
                <a:lnTo>
                  <a:pt x="353611" y="17159"/>
                </a:lnTo>
                <a:lnTo>
                  <a:pt x="287398" y="110002"/>
                </a:lnTo>
                <a:close/>
              </a:path>
              <a:path w="353694" h="381000">
                <a:moveTo>
                  <a:pt x="283845" y="380444"/>
                </a:moveTo>
                <a:lnTo>
                  <a:pt x="26616" y="380444"/>
                </a:lnTo>
                <a:lnTo>
                  <a:pt x="20598" y="374399"/>
                </a:lnTo>
                <a:lnTo>
                  <a:pt x="20598" y="121861"/>
                </a:lnTo>
                <a:lnTo>
                  <a:pt x="21002" y="120306"/>
                </a:lnTo>
                <a:lnTo>
                  <a:pt x="21554" y="118832"/>
                </a:lnTo>
                <a:lnTo>
                  <a:pt x="0" y="90489"/>
                </a:lnTo>
                <a:lnTo>
                  <a:pt x="1130" y="82011"/>
                </a:lnTo>
                <a:lnTo>
                  <a:pt x="12951" y="72924"/>
                </a:lnTo>
                <a:lnTo>
                  <a:pt x="21406" y="74087"/>
                </a:lnTo>
                <a:lnTo>
                  <a:pt x="48709" y="110002"/>
                </a:lnTo>
                <a:lnTo>
                  <a:pt x="287398" y="110002"/>
                </a:lnTo>
                <a:lnTo>
                  <a:pt x="285016" y="113342"/>
                </a:lnTo>
                <a:lnTo>
                  <a:pt x="287910" y="115830"/>
                </a:lnTo>
                <a:lnTo>
                  <a:pt x="289863" y="119386"/>
                </a:lnTo>
                <a:lnTo>
                  <a:pt x="289863" y="137046"/>
                </a:lnTo>
                <a:lnTo>
                  <a:pt x="69281" y="137046"/>
                </a:lnTo>
                <a:lnTo>
                  <a:pt x="81421" y="153016"/>
                </a:lnTo>
                <a:lnTo>
                  <a:pt x="47525" y="153016"/>
                </a:lnTo>
                <a:lnTo>
                  <a:pt x="47525" y="353400"/>
                </a:lnTo>
                <a:lnTo>
                  <a:pt x="289863" y="353400"/>
                </a:lnTo>
                <a:lnTo>
                  <a:pt x="289863" y="374399"/>
                </a:lnTo>
                <a:lnTo>
                  <a:pt x="283845" y="380444"/>
                </a:lnTo>
                <a:close/>
              </a:path>
              <a:path w="353694" h="381000">
                <a:moveTo>
                  <a:pt x="187922" y="249523"/>
                </a:moveTo>
                <a:lnTo>
                  <a:pt x="154786" y="249523"/>
                </a:lnTo>
                <a:lnTo>
                  <a:pt x="234987" y="137046"/>
                </a:lnTo>
                <a:lnTo>
                  <a:pt x="289863" y="137046"/>
                </a:lnTo>
                <a:lnTo>
                  <a:pt x="289863" y="144307"/>
                </a:lnTo>
                <a:lnTo>
                  <a:pt x="262936" y="144307"/>
                </a:lnTo>
                <a:lnTo>
                  <a:pt x="187922" y="249523"/>
                </a:lnTo>
                <a:close/>
              </a:path>
              <a:path w="353694" h="381000">
                <a:moveTo>
                  <a:pt x="289863" y="353400"/>
                </a:moveTo>
                <a:lnTo>
                  <a:pt x="262936" y="353400"/>
                </a:lnTo>
                <a:lnTo>
                  <a:pt x="262936" y="144307"/>
                </a:lnTo>
                <a:lnTo>
                  <a:pt x="289863" y="144307"/>
                </a:lnTo>
                <a:lnTo>
                  <a:pt x="289863" y="353400"/>
                </a:lnTo>
                <a:close/>
              </a:path>
              <a:path w="353694" h="381000">
                <a:moveTo>
                  <a:pt x="155352" y="285789"/>
                </a:moveTo>
                <a:lnTo>
                  <a:pt x="150936" y="285789"/>
                </a:lnTo>
                <a:lnTo>
                  <a:pt x="146977" y="283842"/>
                </a:lnTo>
                <a:lnTo>
                  <a:pt x="47525" y="153016"/>
                </a:lnTo>
                <a:lnTo>
                  <a:pt x="81421" y="153016"/>
                </a:lnTo>
                <a:lnTo>
                  <a:pt x="154786" y="249523"/>
                </a:lnTo>
                <a:lnTo>
                  <a:pt x="187922" y="249523"/>
                </a:lnTo>
                <a:lnTo>
                  <a:pt x="163591" y="283625"/>
                </a:lnTo>
                <a:lnTo>
                  <a:pt x="159606" y="285721"/>
                </a:lnTo>
                <a:lnTo>
                  <a:pt x="155352" y="2857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D1F367-4616-2AB8-2488-65F73C8435F9}"/>
              </a:ext>
            </a:extLst>
          </p:cNvPr>
          <p:cNvSpPr txBox="1"/>
          <p:nvPr/>
        </p:nvSpPr>
        <p:spPr>
          <a:xfrm>
            <a:off x="1156833" y="1515427"/>
            <a:ext cx="3316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공공장소가 비공공장소보다 </a:t>
            </a:r>
            <a:r>
              <a:rPr lang="ko-KR" altLang="en-US" sz="1200" dirty="0" err="1"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생존률</a:t>
            </a:r>
            <a:r>
              <a:rPr lang="ko-KR" altLang="en-US" sz="1200" dirty="0"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2.2</a:t>
            </a:r>
            <a:r>
              <a:rPr lang="ko-KR" altLang="en-US" sz="1200" dirty="0">
                <a:solidFill>
                  <a:prstClr val="black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배 높음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 030" panose="02020603020101020101" pitchFamily="18" charset="-127"/>
              <a:ea typeface="210 옴니고딕 030" panose="02020603020101020101" pitchFamily="18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61ED27-F68D-1337-28EF-5A8A355B99DD}"/>
              </a:ext>
            </a:extLst>
          </p:cNvPr>
          <p:cNvSpPr txBox="1"/>
          <p:nvPr/>
        </p:nvSpPr>
        <p:spPr>
          <a:xfrm>
            <a:off x="9921828" y="0"/>
            <a:ext cx="227017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문제해결 빅데이터 활용 프로젝트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지하철역 반경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300m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자동심장충격기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(AED)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실태분석</a:t>
            </a:r>
            <a:endParaRPr kumimoji="0" lang="en-US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-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서울특별시 자치구 중심으로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-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D3A7D-399E-83A1-E32C-72D553BFF4D2}"/>
              </a:ext>
            </a:extLst>
          </p:cNvPr>
          <p:cNvSpPr txBox="1"/>
          <p:nvPr/>
        </p:nvSpPr>
        <p:spPr>
          <a:xfrm>
            <a:off x="225168" y="220509"/>
            <a:ext cx="2712602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67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+mn-cs"/>
              </a:rPr>
              <a:t>프로젝트 배경 </a:t>
            </a:r>
            <a:r>
              <a:rPr kumimoji="0" lang="en-US" altLang="ko-KR" sz="1667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+mn-cs"/>
              </a:rPr>
              <a:t>– </a:t>
            </a:r>
            <a:r>
              <a:rPr kumimoji="0" lang="ko-KR" altLang="en-US" sz="1667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+mn-cs"/>
              </a:rPr>
              <a:t>지하철역  </a:t>
            </a:r>
          </a:p>
        </p:txBody>
      </p:sp>
      <p:sp>
        <p:nvSpPr>
          <p:cNvPr id="20" name="object 151">
            <a:extLst>
              <a:ext uri="{FF2B5EF4-FFF2-40B4-BE49-F238E27FC236}">
                <a16:creationId xmlns:a16="http://schemas.microsoft.com/office/drawing/2014/main" id="{61352C99-1973-5E09-6997-39EFBB8B7426}"/>
              </a:ext>
            </a:extLst>
          </p:cNvPr>
          <p:cNvSpPr/>
          <p:nvPr/>
        </p:nvSpPr>
        <p:spPr>
          <a:xfrm>
            <a:off x="6956806" y="1518513"/>
            <a:ext cx="242570" cy="243840"/>
          </a:xfrm>
          <a:custGeom>
            <a:avLst/>
            <a:gdLst/>
            <a:ahLst/>
            <a:cxnLst/>
            <a:rect l="l" t="t" r="r" b="b"/>
            <a:pathLst>
              <a:path w="242569" h="243839">
                <a:moveTo>
                  <a:pt x="242337" y="243397"/>
                </a:moveTo>
                <a:lnTo>
                  <a:pt x="0" y="243397"/>
                </a:lnTo>
                <a:lnTo>
                  <a:pt x="0" y="0"/>
                </a:lnTo>
                <a:lnTo>
                  <a:pt x="242337" y="0"/>
                </a:lnTo>
                <a:lnTo>
                  <a:pt x="242337" y="243397"/>
                </a:lnTo>
                <a:close/>
              </a:path>
            </a:pathLst>
          </a:custGeom>
          <a:solidFill>
            <a:srgbClr val="5C82F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1" name="object 152">
            <a:extLst>
              <a:ext uri="{FF2B5EF4-FFF2-40B4-BE49-F238E27FC236}">
                <a16:creationId xmlns:a16="http://schemas.microsoft.com/office/drawing/2014/main" id="{A2C0EDD1-CAC2-CFE3-0738-401CD359850B}"/>
              </a:ext>
            </a:extLst>
          </p:cNvPr>
          <p:cNvSpPr/>
          <p:nvPr/>
        </p:nvSpPr>
        <p:spPr>
          <a:xfrm>
            <a:off x="6911403" y="1401673"/>
            <a:ext cx="353695" cy="381000"/>
          </a:xfrm>
          <a:custGeom>
            <a:avLst/>
            <a:gdLst/>
            <a:ahLst/>
            <a:cxnLst/>
            <a:rect l="l" t="t" r="r" b="b"/>
            <a:pathLst>
              <a:path w="353694" h="381000">
                <a:moveTo>
                  <a:pt x="287398" y="110002"/>
                </a:moveTo>
                <a:lnTo>
                  <a:pt x="254279" y="110002"/>
                </a:lnTo>
                <a:lnTo>
                  <a:pt x="331720" y="1419"/>
                </a:lnTo>
                <a:lnTo>
                  <a:pt x="340134" y="0"/>
                </a:lnTo>
                <a:lnTo>
                  <a:pt x="352211" y="8708"/>
                </a:lnTo>
                <a:lnTo>
                  <a:pt x="353611" y="17159"/>
                </a:lnTo>
                <a:lnTo>
                  <a:pt x="287398" y="110002"/>
                </a:lnTo>
                <a:close/>
              </a:path>
              <a:path w="353694" h="381000">
                <a:moveTo>
                  <a:pt x="283845" y="380444"/>
                </a:moveTo>
                <a:lnTo>
                  <a:pt x="26616" y="380444"/>
                </a:lnTo>
                <a:lnTo>
                  <a:pt x="20598" y="374399"/>
                </a:lnTo>
                <a:lnTo>
                  <a:pt x="20598" y="121861"/>
                </a:lnTo>
                <a:lnTo>
                  <a:pt x="21002" y="120306"/>
                </a:lnTo>
                <a:lnTo>
                  <a:pt x="21554" y="118832"/>
                </a:lnTo>
                <a:lnTo>
                  <a:pt x="0" y="90489"/>
                </a:lnTo>
                <a:lnTo>
                  <a:pt x="1130" y="82011"/>
                </a:lnTo>
                <a:lnTo>
                  <a:pt x="12951" y="72924"/>
                </a:lnTo>
                <a:lnTo>
                  <a:pt x="21406" y="74087"/>
                </a:lnTo>
                <a:lnTo>
                  <a:pt x="48709" y="110002"/>
                </a:lnTo>
                <a:lnTo>
                  <a:pt x="287398" y="110002"/>
                </a:lnTo>
                <a:lnTo>
                  <a:pt x="285016" y="113342"/>
                </a:lnTo>
                <a:lnTo>
                  <a:pt x="287910" y="115830"/>
                </a:lnTo>
                <a:lnTo>
                  <a:pt x="289863" y="119386"/>
                </a:lnTo>
                <a:lnTo>
                  <a:pt x="289863" y="137046"/>
                </a:lnTo>
                <a:lnTo>
                  <a:pt x="69281" y="137046"/>
                </a:lnTo>
                <a:lnTo>
                  <a:pt x="81421" y="153016"/>
                </a:lnTo>
                <a:lnTo>
                  <a:pt x="47525" y="153016"/>
                </a:lnTo>
                <a:lnTo>
                  <a:pt x="47525" y="353400"/>
                </a:lnTo>
                <a:lnTo>
                  <a:pt x="289863" y="353400"/>
                </a:lnTo>
                <a:lnTo>
                  <a:pt x="289863" y="374399"/>
                </a:lnTo>
                <a:lnTo>
                  <a:pt x="283845" y="380444"/>
                </a:lnTo>
                <a:close/>
              </a:path>
              <a:path w="353694" h="381000">
                <a:moveTo>
                  <a:pt x="187922" y="249523"/>
                </a:moveTo>
                <a:lnTo>
                  <a:pt x="154786" y="249523"/>
                </a:lnTo>
                <a:lnTo>
                  <a:pt x="234987" y="137046"/>
                </a:lnTo>
                <a:lnTo>
                  <a:pt x="289863" y="137046"/>
                </a:lnTo>
                <a:lnTo>
                  <a:pt x="289863" y="144307"/>
                </a:lnTo>
                <a:lnTo>
                  <a:pt x="262936" y="144307"/>
                </a:lnTo>
                <a:lnTo>
                  <a:pt x="187922" y="249523"/>
                </a:lnTo>
                <a:close/>
              </a:path>
              <a:path w="353694" h="381000">
                <a:moveTo>
                  <a:pt x="289863" y="353400"/>
                </a:moveTo>
                <a:lnTo>
                  <a:pt x="262936" y="353400"/>
                </a:lnTo>
                <a:lnTo>
                  <a:pt x="262936" y="144307"/>
                </a:lnTo>
                <a:lnTo>
                  <a:pt x="289863" y="144307"/>
                </a:lnTo>
                <a:lnTo>
                  <a:pt x="289863" y="353400"/>
                </a:lnTo>
                <a:close/>
              </a:path>
              <a:path w="353694" h="381000">
                <a:moveTo>
                  <a:pt x="155352" y="285789"/>
                </a:moveTo>
                <a:lnTo>
                  <a:pt x="150936" y="285789"/>
                </a:lnTo>
                <a:lnTo>
                  <a:pt x="146977" y="283842"/>
                </a:lnTo>
                <a:lnTo>
                  <a:pt x="47525" y="153016"/>
                </a:lnTo>
                <a:lnTo>
                  <a:pt x="81421" y="153016"/>
                </a:lnTo>
                <a:lnTo>
                  <a:pt x="154786" y="249523"/>
                </a:lnTo>
                <a:lnTo>
                  <a:pt x="187922" y="249523"/>
                </a:lnTo>
                <a:lnTo>
                  <a:pt x="163591" y="283625"/>
                </a:lnTo>
                <a:lnTo>
                  <a:pt x="159606" y="285721"/>
                </a:lnTo>
                <a:lnTo>
                  <a:pt x="155352" y="2857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4F90FC-EA30-E164-64C3-BBC49B586C67}"/>
              </a:ext>
            </a:extLst>
          </p:cNvPr>
          <p:cNvSpPr txBox="1"/>
          <p:nvPr/>
        </p:nvSpPr>
        <p:spPr>
          <a:xfrm>
            <a:off x="7311834" y="1515427"/>
            <a:ext cx="3725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 030" panose="02020603020101020101" pitchFamily="18" charset="-127"/>
                <a:ea typeface="210 옴니고딕 030" panose="02020603020101020101" pitchFamily="18" charset="-127"/>
                <a:cs typeface="+mn-cs"/>
              </a:rPr>
              <a:t>서울특별시 내 일반인들에게 지하철역이 접근성 높음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FE8CE9-38E1-77E9-25AB-623F8F89D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326" y="1936774"/>
            <a:ext cx="4427604" cy="1760373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B2F5B8A-9DF3-BA8E-C4ED-1A3FB194D293}"/>
              </a:ext>
            </a:extLst>
          </p:cNvPr>
          <p:cNvCxnSpPr>
            <a:cxnSpLocks/>
          </p:cNvCxnSpPr>
          <p:nvPr/>
        </p:nvCxnSpPr>
        <p:spPr>
          <a:xfrm>
            <a:off x="6592035" y="3908221"/>
            <a:ext cx="4445499" cy="0"/>
          </a:xfrm>
          <a:prstGeom prst="line">
            <a:avLst/>
          </a:prstGeom>
          <a:ln w="19050">
            <a:solidFill>
              <a:srgbClr val="8AAF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B262975-8336-D88B-8833-5C465C3367CB}"/>
              </a:ext>
            </a:extLst>
          </p:cNvPr>
          <p:cNvSpPr txBox="1"/>
          <p:nvPr/>
        </p:nvSpPr>
        <p:spPr>
          <a:xfrm>
            <a:off x="7090569" y="3989501"/>
            <a:ext cx="3643946" cy="10868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서울특별시 지하철 접근성이 시민들의 일상생활에 </a:t>
            </a:r>
            <a:endParaRPr lang="en-US" altLang="ko-KR" sz="1100" dirty="0">
              <a:latin typeface="210 옴니고딕OTF 020" panose="02020503020101020101" pitchFamily="18" charset="-127"/>
              <a:ea typeface="210 옴니고딕OTF 020" panose="020205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미치는 영향이 매우 크다고 할 수 있다</a:t>
            </a:r>
            <a:r>
              <a:rPr lang="en-US" altLang="ko-KR" sz="1100" dirty="0"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지난 </a:t>
            </a:r>
            <a:r>
              <a:rPr lang="en-US" altLang="ko-KR" sz="1100" dirty="0"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30</a:t>
            </a:r>
            <a:r>
              <a:rPr lang="ko-KR" altLang="en-US" sz="1100" dirty="0"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년간</a:t>
            </a:r>
            <a:r>
              <a:rPr lang="en-US" altLang="ko-KR" sz="1100" dirty="0"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, </a:t>
            </a:r>
            <a:r>
              <a:rPr lang="ko-KR" altLang="en-US" sz="1100" dirty="0"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서울시 전체 통행의 </a:t>
            </a:r>
            <a:r>
              <a:rPr lang="en-US" altLang="ko-KR" sz="1100" dirty="0"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40%</a:t>
            </a:r>
            <a:r>
              <a:rPr lang="ko-KR" altLang="en-US" sz="1100" dirty="0"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는 지하철을 통해 </a:t>
            </a:r>
            <a:endParaRPr lang="en-US" altLang="ko-KR" sz="1100" dirty="0">
              <a:latin typeface="210 옴니고딕OTF 020" panose="02020503020101020101" pitchFamily="18" charset="-127"/>
              <a:ea typeface="210 옴니고딕OTF 020" panose="020205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이루어지고 지하철에 대한 접근성은 더 높아지고 있다</a:t>
            </a:r>
            <a:r>
              <a:rPr lang="en-US" altLang="ko-KR" sz="1100" dirty="0"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. </a:t>
            </a:r>
            <a:endParaRPr lang="ko-KR" altLang="en-US" sz="1100" dirty="0">
              <a:latin typeface="210 옴니고딕OTF 020" panose="02020503020101020101" pitchFamily="18" charset="-127"/>
              <a:ea typeface="210 옴니고딕OTF 020" panose="020205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22A31-E1F2-3355-DE17-BCFFD3911900}"/>
              </a:ext>
            </a:extLst>
          </p:cNvPr>
          <p:cNvSpPr txBox="1"/>
          <p:nvPr/>
        </p:nvSpPr>
        <p:spPr>
          <a:xfrm>
            <a:off x="10763092" y="6319275"/>
            <a:ext cx="721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Page 06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FD4D7A-6B3E-E1F0-143A-37D0F55CE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52" y="1960450"/>
            <a:ext cx="5210867" cy="42203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9AABD5-DA87-1912-D077-00FAE54B2832}"/>
              </a:ext>
            </a:extLst>
          </p:cNvPr>
          <p:cNvSpPr txBox="1"/>
          <p:nvPr/>
        </p:nvSpPr>
        <p:spPr>
          <a:xfrm>
            <a:off x="1509551" y="2098900"/>
            <a:ext cx="6543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18.656</a:t>
            </a:r>
            <a:endParaRPr lang="ko-KR" altLang="en-US" sz="11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4F142F-D359-FDD3-C391-3E6CEDB56C3C}"/>
              </a:ext>
            </a:extLst>
          </p:cNvPr>
          <p:cNvSpPr txBox="1"/>
          <p:nvPr/>
        </p:nvSpPr>
        <p:spPr>
          <a:xfrm>
            <a:off x="3731574" y="4070635"/>
            <a:ext cx="583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8.248</a:t>
            </a:r>
            <a:endParaRPr lang="ko-KR" altLang="en-US" sz="11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3391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BD7501-A8B1-397D-E4F7-D5E914CC13FA}"/>
              </a:ext>
            </a:extLst>
          </p:cNvPr>
          <p:cNvSpPr/>
          <p:nvPr/>
        </p:nvSpPr>
        <p:spPr>
          <a:xfrm>
            <a:off x="0" y="1"/>
            <a:ext cx="12192000" cy="812799"/>
          </a:xfrm>
          <a:prstGeom prst="rect">
            <a:avLst/>
          </a:prstGeom>
          <a:solidFill>
            <a:schemeClr val="tx2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61ED27-F68D-1337-28EF-5A8A355B99DD}"/>
              </a:ext>
            </a:extLst>
          </p:cNvPr>
          <p:cNvSpPr txBox="1"/>
          <p:nvPr/>
        </p:nvSpPr>
        <p:spPr>
          <a:xfrm>
            <a:off x="9921828" y="0"/>
            <a:ext cx="227017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문제해결 빅데이터 활용 프로젝트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지하철역 반경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300m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자동심장충격기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(AED)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실태분석</a:t>
            </a:r>
            <a:endParaRPr kumimoji="0" lang="en-US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-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서울특별시 자치구 중심으로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-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D3A7D-399E-83A1-E32C-72D553BFF4D2}"/>
              </a:ext>
            </a:extLst>
          </p:cNvPr>
          <p:cNvSpPr txBox="1"/>
          <p:nvPr/>
        </p:nvSpPr>
        <p:spPr>
          <a:xfrm>
            <a:off x="225168" y="220509"/>
            <a:ext cx="3259226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67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+mn-cs"/>
              </a:rPr>
              <a:t>수행 절차 및 방법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+mn-cs"/>
              </a:rPr>
              <a:t>– 01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+mn-cs"/>
              </a:rPr>
              <a:t>데이터명세</a:t>
            </a:r>
            <a:endParaRPr kumimoji="0" lang="ko-KR" altLang="en-US" sz="1667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  <a:cs typeface="+mn-cs"/>
            </a:endParaRP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F7E99AB8-32C3-B5A7-EBDA-935AEB6B4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000112"/>
              </p:ext>
            </p:extLst>
          </p:nvPr>
        </p:nvGraphicFramePr>
        <p:xfrm>
          <a:off x="449780" y="1279624"/>
          <a:ext cx="11314132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9726">
                  <a:extLst>
                    <a:ext uri="{9D8B030D-6E8A-4147-A177-3AD203B41FA5}">
                      <a16:colId xmlns:a16="http://schemas.microsoft.com/office/drawing/2014/main" val="1896450445"/>
                    </a:ext>
                  </a:extLst>
                </a:gridCol>
                <a:gridCol w="3462391">
                  <a:extLst>
                    <a:ext uri="{9D8B030D-6E8A-4147-A177-3AD203B41FA5}">
                      <a16:colId xmlns:a16="http://schemas.microsoft.com/office/drawing/2014/main" val="2073749227"/>
                    </a:ext>
                  </a:extLst>
                </a:gridCol>
                <a:gridCol w="893851">
                  <a:extLst>
                    <a:ext uri="{9D8B030D-6E8A-4147-A177-3AD203B41FA5}">
                      <a16:colId xmlns:a16="http://schemas.microsoft.com/office/drawing/2014/main" val="2983634582"/>
                    </a:ext>
                  </a:extLst>
                </a:gridCol>
                <a:gridCol w="4428164">
                  <a:extLst>
                    <a:ext uri="{9D8B030D-6E8A-4147-A177-3AD203B41FA5}">
                      <a16:colId xmlns:a16="http://schemas.microsoft.com/office/drawing/2014/main" val="13679104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210 옴니고딕 020" panose="02020603020101020101" pitchFamily="18" charset="-127"/>
                          <a:ea typeface="210 옴니고딕 020" panose="02020603020101020101" pitchFamily="18" charset="-127"/>
                        </a:rPr>
                        <a:t>출처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3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210 옴니고딕 020" panose="02020603020101020101" pitchFamily="18" charset="-127"/>
                          <a:ea typeface="210 옴니고딕 020" panose="02020603020101020101" pitchFamily="18" charset="-127"/>
                        </a:rPr>
                        <a:t>데이터이름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3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210 옴니고딕 020" panose="02020603020101020101" pitchFamily="18" charset="-127"/>
                          <a:ea typeface="210 옴니고딕 020" panose="02020603020101020101" pitchFamily="18" charset="-127"/>
                        </a:rPr>
                        <a:t>형태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3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210 옴니고딕 020" panose="02020603020101020101" pitchFamily="18" charset="-127"/>
                          <a:ea typeface="210 옴니고딕 020" panose="02020603020101020101" pitchFamily="18" charset="-127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355492"/>
                  </a:ext>
                </a:extLst>
              </a:tr>
              <a:tr h="11125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직접데이터수집</a:t>
                      </a:r>
                      <a:r>
                        <a:rPr lang="en-US" altLang="ko-KR" sz="1200" b="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(</a:t>
                      </a:r>
                      <a:r>
                        <a:rPr lang="ko-KR" altLang="en-US" sz="1200" b="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질병관리청</a:t>
                      </a:r>
                      <a:r>
                        <a:rPr lang="en-US" altLang="ko-KR" sz="1200" b="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)</a:t>
                      </a:r>
                      <a:endParaRPr lang="ko-KR" altLang="en-US" sz="1200" b="0" dirty="0">
                        <a:latin typeface="210 옴니고딕OTF 020" panose="02020503020101020101" pitchFamily="18" charset="-127"/>
                        <a:ea typeface="210 옴니고딕OTF 020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급성심정지조사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xls</a:t>
                      </a:r>
                      <a:endParaRPr lang="ko-KR" altLang="en-US" sz="1200" b="0" dirty="0">
                        <a:latin typeface="210 옴니고딕OTF 020" panose="02020503020101020101" pitchFamily="18" charset="-127"/>
                        <a:ea typeface="210 옴니고딕OTF 020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2018</a:t>
                      </a:r>
                      <a:r>
                        <a:rPr lang="ko-KR" altLang="en-US" sz="1200" b="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년 급성심정지조사</a:t>
                      </a:r>
                      <a:r>
                        <a:rPr lang="en-US" altLang="ko-KR" sz="1200" b="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(30179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  <a:cs typeface="+mn-cs"/>
                        </a:rPr>
                        <a:t>×216)</a:t>
                      </a:r>
                    </a:p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  <a:cs typeface="+mn-cs"/>
                        </a:rPr>
                        <a:t>2019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  <a:cs typeface="+mn-cs"/>
                        </a:rPr>
                        <a:t>년 급성심정지조사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  <a:cs typeface="+mn-cs"/>
                        </a:rPr>
                        <a:t>(30279×217)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  <a:cs typeface="+mn-cs"/>
                        </a:rPr>
                        <a:t>2020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  <a:cs typeface="+mn-cs"/>
                        </a:rPr>
                        <a:t>년 급성심정지조사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  <a:cs typeface="+mn-cs"/>
                        </a:rPr>
                        <a:t>(31417×212)</a:t>
                      </a:r>
                      <a:endParaRPr lang="ko-KR" altLang="en-US" sz="1200" b="0" dirty="0">
                        <a:latin typeface="210 옴니고딕OTF 020" panose="02020503020101020101" pitchFamily="18" charset="-127"/>
                        <a:ea typeface="210 옴니고딕OTF 020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43449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서울 </a:t>
                      </a:r>
                      <a:r>
                        <a:rPr lang="ko-KR" altLang="en-US" sz="1200" b="0" dirty="0" err="1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열린데이터</a:t>
                      </a:r>
                      <a:r>
                        <a:rPr lang="ko-KR" altLang="en-US" sz="1200" b="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 광장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서울시 고령자현황</a:t>
                      </a:r>
                      <a:r>
                        <a:rPr lang="en-US" altLang="ko-KR" sz="1200" b="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(</a:t>
                      </a:r>
                      <a:r>
                        <a:rPr lang="ko-KR" altLang="en-US" sz="1200" b="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구별</a:t>
                      </a:r>
                      <a:r>
                        <a:rPr lang="en-US" altLang="ko-KR" sz="1200" b="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)</a:t>
                      </a:r>
                      <a:r>
                        <a:rPr lang="ko-KR" altLang="en-US" sz="1200" b="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통계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csv</a:t>
                      </a:r>
                      <a:endParaRPr lang="ko-KR" altLang="en-US" sz="1200" b="0" dirty="0">
                        <a:latin typeface="210 옴니고딕OTF 020" panose="02020503020101020101" pitchFamily="18" charset="-127"/>
                        <a:ea typeface="210 옴니고딕OTF 020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서울시 전체인구 중 고령인구 현황</a:t>
                      </a:r>
                      <a:r>
                        <a:rPr lang="en-US" altLang="ko-KR" sz="1200" b="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(28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  <a:cs typeface="+mn-cs"/>
                        </a:rPr>
                        <a:t>×8)</a:t>
                      </a:r>
                      <a:endParaRPr lang="ko-KR" altLang="en-US" sz="1200" b="0" dirty="0">
                        <a:latin typeface="210 옴니고딕OTF 020" panose="02020503020101020101" pitchFamily="18" charset="-127"/>
                        <a:ea typeface="210 옴니고딕OTF 020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13847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210 옴니고딕OTF 020" panose="02020503020101020101" pitchFamily="18" charset="-127"/>
                        <a:ea typeface="210 옴니고딕OTF 020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서울시 주민등록인구</a:t>
                      </a:r>
                      <a:r>
                        <a:rPr lang="en-US" altLang="ko-KR" sz="1200" b="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(</a:t>
                      </a:r>
                      <a:r>
                        <a:rPr lang="ko-KR" altLang="en-US" sz="1200" b="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구별</a:t>
                      </a:r>
                      <a:r>
                        <a:rPr lang="en-US" altLang="ko-KR" sz="1200" b="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)</a:t>
                      </a:r>
                      <a:r>
                        <a:rPr lang="ko-KR" altLang="en-US" sz="1200" b="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통계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xls</a:t>
                      </a:r>
                      <a:endParaRPr lang="ko-KR" altLang="en-US" sz="1200" b="0" dirty="0">
                        <a:latin typeface="210 옴니고딕OTF 020" panose="02020503020101020101" pitchFamily="18" charset="-127"/>
                        <a:ea typeface="210 옴니고딕OTF 020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주민인구등록인구수를</a:t>
                      </a:r>
                      <a:r>
                        <a:rPr lang="ko-KR" altLang="en-US" sz="1200" b="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 자치구별로 제공</a:t>
                      </a:r>
                      <a:r>
                        <a:rPr lang="en-US" altLang="ko-KR" sz="1200" b="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(27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  <a:cs typeface="+mn-cs"/>
                        </a:rPr>
                        <a:t>×20)</a:t>
                      </a:r>
                      <a:endParaRPr lang="ko-KR" altLang="en-US" sz="1200" b="0" dirty="0">
                        <a:latin typeface="210 옴니고딕OTF 020" panose="02020503020101020101" pitchFamily="18" charset="-127"/>
                        <a:ea typeface="210 옴니고딕OTF 020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2843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직접데이터수집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지하철노선위경도정보</a:t>
                      </a:r>
                      <a:endParaRPr lang="ko-KR" altLang="en-US" sz="1200" b="0" dirty="0">
                        <a:latin typeface="210 옴니고딕OTF 020" panose="02020503020101020101" pitchFamily="18" charset="-127"/>
                        <a:ea typeface="210 옴니고딕OTF 020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xls</a:t>
                      </a:r>
                      <a:endParaRPr lang="ko-KR" altLang="en-US" sz="1200" b="0" dirty="0">
                        <a:latin typeface="210 옴니고딕OTF 020" panose="02020503020101020101" pitchFamily="18" charset="-127"/>
                        <a:ea typeface="210 옴니고딕OTF 020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전국지하철위경도정보</a:t>
                      </a:r>
                      <a:r>
                        <a:rPr lang="en-US" altLang="ko-KR" sz="1200" b="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(975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  <a:cs typeface="+mn-cs"/>
                        </a:rPr>
                        <a:t>×5)</a:t>
                      </a:r>
                      <a:endParaRPr lang="ko-KR" altLang="en-US" sz="1200" b="0" dirty="0">
                        <a:latin typeface="210 옴니고딕OTF 020" panose="02020503020101020101" pitchFamily="18" charset="-127"/>
                        <a:ea typeface="210 옴니고딕OTF 020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48955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직접데이터수집</a:t>
                      </a:r>
                      <a:r>
                        <a:rPr lang="en-US" altLang="ko-KR" sz="1200" b="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(</a:t>
                      </a:r>
                      <a:r>
                        <a:rPr lang="ko-KR" altLang="en-US" sz="1200" b="0" dirty="0" err="1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크롤링</a:t>
                      </a:r>
                      <a:r>
                        <a:rPr lang="en-US" altLang="ko-KR" sz="1200" b="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)</a:t>
                      </a:r>
                      <a:endParaRPr lang="ko-KR" altLang="en-US" sz="1200" b="0" dirty="0">
                        <a:latin typeface="210 옴니고딕OTF 020" panose="02020503020101020101" pitchFamily="18" charset="-127"/>
                        <a:ea typeface="210 옴니고딕OTF 020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자동심장충격기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csv</a:t>
                      </a:r>
                      <a:endParaRPr lang="ko-KR" altLang="en-US" sz="1200" b="0" dirty="0">
                        <a:latin typeface="210 옴니고딕OTF 020" panose="02020503020101020101" pitchFamily="18" charset="-127"/>
                        <a:ea typeface="210 옴니고딕OTF 020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서울특별시 자동심장충격기 위치 정보</a:t>
                      </a:r>
                      <a:r>
                        <a:rPr lang="en-US" altLang="ko-KR" sz="1200" b="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(5634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  <a:cs typeface="+mn-cs"/>
                        </a:rPr>
                        <a:t>×12)</a:t>
                      </a:r>
                      <a:endParaRPr lang="ko-KR" altLang="en-US" sz="1200" b="0" dirty="0">
                        <a:latin typeface="210 옴니고딕OTF 020" panose="02020503020101020101" pitchFamily="18" charset="-127"/>
                        <a:ea typeface="210 옴니고딕OTF 020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52303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210 옴니고딕OTF 020" panose="02020503020101020101" pitchFamily="18" charset="-127"/>
                        <a:ea typeface="210 옴니고딕OTF 020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네이버뉴스 자동심장충격기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png</a:t>
                      </a:r>
                      <a:endParaRPr lang="ko-KR" altLang="en-US" sz="1200" b="0" dirty="0">
                        <a:latin typeface="210 옴니고딕OTF 020" panose="02020503020101020101" pitchFamily="18" charset="-127"/>
                        <a:ea typeface="210 옴니고딕OTF 020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자동심장충격기 뉴스기사 검색 </a:t>
                      </a:r>
                      <a:r>
                        <a:rPr lang="en-US" altLang="ko-KR" sz="1200" b="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200page </a:t>
                      </a:r>
                      <a:r>
                        <a:rPr lang="ko-KR" altLang="en-US" sz="1200" b="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빈도수 상위 </a:t>
                      </a:r>
                      <a:r>
                        <a:rPr lang="en-US" altLang="ko-KR" sz="1200" b="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40</a:t>
                      </a:r>
                      <a:r>
                        <a:rPr lang="ko-KR" altLang="en-US" sz="1200" b="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780706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직접데이터수집</a:t>
                      </a:r>
                      <a:r>
                        <a:rPr lang="en-US" altLang="ko-KR" sz="1200" b="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(</a:t>
                      </a:r>
                      <a:r>
                        <a:rPr lang="ko-KR" altLang="en-US" sz="1200" b="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카카오</a:t>
                      </a:r>
                      <a:r>
                        <a:rPr lang="en-US" altLang="ko-KR" sz="1200" b="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API)</a:t>
                      </a:r>
                      <a:endParaRPr lang="ko-KR" altLang="en-US" sz="1200" b="0" dirty="0">
                        <a:latin typeface="210 옴니고딕OTF 020" panose="02020503020101020101" pitchFamily="18" charset="-127"/>
                        <a:ea typeface="210 옴니고딕OTF 020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서울지하철역도로명주소</a:t>
                      </a:r>
                      <a:endParaRPr lang="ko-KR" altLang="en-US" sz="1200" b="0" dirty="0">
                        <a:latin typeface="210 옴니고딕OTF 020" panose="02020503020101020101" pitchFamily="18" charset="-127"/>
                        <a:ea typeface="210 옴니고딕OTF 020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xls</a:t>
                      </a:r>
                      <a:endParaRPr lang="ko-KR" altLang="en-US" sz="1200" b="0" dirty="0">
                        <a:latin typeface="210 옴니고딕OTF 020" panose="02020503020101020101" pitchFamily="18" charset="-127"/>
                        <a:ea typeface="210 옴니고딕OTF 020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서울지하철역 주소 도로명주소 변환</a:t>
                      </a:r>
                      <a:r>
                        <a:rPr lang="en-US" altLang="ko-KR" sz="1200" b="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(1591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  <a:cs typeface="+mn-cs"/>
                        </a:rPr>
                        <a:t>×6)</a:t>
                      </a:r>
                      <a:endParaRPr lang="ko-KR" altLang="en-US" sz="1200" b="0" dirty="0">
                        <a:latin typeface="210 옴니고딕OTF 020" panose="02020503020101020101" pitchFamily="18" charset="-127"/>
                        <a:ea typeface="210 옴니고딕OTF 020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1122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210 옴니고딕OTF 020" panose="02020503020101020101" pitchFamily="18" charset="-127"/>
                        <a:ea typeface="210 옴니고딕OTF 020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서울지하철역자치구</a:t>
                      </a:r>
                      <a:endParaRPr lang="ko-KR" altLang="en-US" sz="1200" b="0" dirty="0">
                        <a:latin typeface="210 옴니고딕OTF 020" panose="02020503020101020101" pitchFamily="18" charset="-127"/>
                        <a:ea typeface="210 옴니고딕OTF 020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xls</a:t>
                      </a:r>
                      <a:endParaRPr lang="ko-KR" altLang="en-US" sz="1200" b="0" dirty="0">
                        <a:latin typeface="210 옴니고딕OTF 020" panose="02020503020101020101" pitchFamily="18" charset="-127"/>
                        <a:ea typeface="210 옴니고딕OTF 020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서울지하철역 자치구 추출</a:t>
                      </a:r>
                      <a:r>
                        <a:rPr lang="en-US" altLang="ko-KR" sz="1200" b="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(1591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  <a:cs typeface="+mn-cs"/>
                        </a:rPr>
                        <a:t>×6)</a:t>
                      </a:r>
                      <a:endParaRPr lang="ko-KR" altLang="en-US" sz="1200" b="0" dirty="0">
                        <a:latin typeface="210 옴니고딕OTF 020" panose="02020503020101020101" pitchFamily="18" charset="-127"/>
                        <a:ea typeface="210 옴니고딕OTF 020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33658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210 옴니고딕OTF 020" panose="02020503020101020101" pitchFamily="18" charset="-127"/>
                        <a:ea typeface="210 옴니고딕OTF 020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서울지하철역위경도</a:t>
                      </a:r>
                      <a:endParaRPr lang="ko-KR" altLang="en-US" sz="1200" b="0" dirty="0">
                        <a:latin typeface="210 옴니고딕OTF 020" panose="02020503020101020101" pitchFamily="18" charset="-127"/>
                        <a:ea typeface="210 옴니고딕OTF 020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xls</a:t>
                      </a:r>
                      <a:endParaRPr lang="ko-KR" altLang="en-US" sz="1200" b="0" dirty="0">
                        <a:latin typeface="210 옴니고딕OTF 020" panose="02020503020101020101" pitchFamily="18" charset="-127"/>
                        <a:ea typeface="210 옴니고딕OTF 020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서울지하철역 위경도 좌표 매핑</a:t>
                      </a:r>
                      <a:r>
                        <a:rPr lang="en-US" altLang="ko-KR" sz="1200" b="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(1591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  <a:cs typeface="+mn-cs"/>
                        </a:rPr>
                        <a:t>×6)</a:t>
                      </a:r>
                      <a:endParaRPr lang="ko-KR" altLang="en-US" sz="1200" b="0" dirty="0">
                        <a:latin typeface="210 옴니고딕OTF 020" panose="02020503020101020101" pitchFamily="18" charset="-127"/>
                        <a:ea typeface="210 옴니고딕OTF 020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75018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210 옴니고딕OTF 020" panose="02020503020101020101" pitchFamily="18" charset="-127"/>
                        <a:ea typeface="210 옴니고딕OTF 020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자동심장충격기 위경도 매핑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xls</a:t>
                      </a:r>
                      <a:endParaRPr lang="ko-KR" altLang="en-US" sz="1200" b="0" dirty="0">
                        <a:latin typeface="210 옴니고딕OTF 020" panose="02020503020101020101" pitchFamily="18" charset="-127"/>
                        <a:ea typeface="210 옴니고딕OTF 020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자동심장충격기 주소 위경도 매핑</a:t>
                      </a:r>
                      <a:r>
                        <a:rPr lang="en-US" altLang="ko-KR" sz="1200" b="0" dirty="0"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</a:rPr>
                        <a:t>(5634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210 옴니고딕OTF 020" panose="02020503020101020101" pitchFamily="18" charset="-127"/>
                          <a:ea typeface="210 옴니고딕OTF 020" panose="02020503020101020101" pitchFamily="18" charset="-127"/>
                          <a:cs typeface="+mn-cs"/>
                        </a:rPr>
                        <a:t>×12)</a:t>
                      </a:r>
                      <a:endParaRPr lang="ko-KR" altLang="en-US" sz="1200" b="0" dirty="0">
                        <a:latin typeface="210 옴니고딕OTF 020" panose="02020503020101020101" pitchFamily="18" charset="-127"/>
                        <a:ea typeface="210 옴니고딕OTF 020" panose="020205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83845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897C67D-A3F1-EC49-88DF-1CFA71F936A7}"/>
              </a:ext>
            </a:extLst>
          </p:cNvPr>
          <p:cNvSpPr txBox="1"/>
          <p:nvPr/>
        </p:nvSpPr>
        <p:spPr>
          <a:xfrm>
            <a:off x="10763092" y="6319275"/>
            <a:ext cx="721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Page 07</a:t>
            </a:r>
          </a:p>
        </p:txBody>
      </p:sp>
    </p:spTree>
    <p:extLst>
      <p:ext uri="{BB962C8B-B14F-4D97-AF65-F5344CB8AC3E}">
        <p14:creationId xmlns:p14="http://schemas.microsoft.com/office/powerpoint/2010/main" val="2755167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BD7501-A8B1-397D-E4F7-D5E914CC13FA}"/>
              </a:ext>
            </a:extLst>
          </p:cNvPr>
          <p:cNvSpPr/>
          <p:nvPr/>
        </p:nvSpPr>
        <p:spPr>
          <a:xfrm>
            <a:off x="0" y="1"/>
            <a:ext cx="12192000" cy="812799"/>
          </a:xfrm>
          <a:prstGeom prst="rect">
            <a:avLst/>
          </a:prstGeom>
          <a:solidFill>
            <a:schemeClr val="tx2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61ED27-F68D-1337-28EF-5A8A355B99DD}"/>
              </a:ext>
            </a:extLst>
          </p:cNvPr>
          <p:cNvSpPr txBox="1"/>
          <p:nvPr/>
        </p:nvSpPr>
        <p:spPr>
          <a:xfrm>
            <a:off x="9921828" y="0"/>
            <a:ext cx="227017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문제해결 빅데이터 활용 프로젝트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지하철역 반경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300m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자동심장충격기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(AED)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실태분석</a:t>
            </a:r>
            <a:endParaRPr kumimoji="0" lang="en-US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-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서울특별시 자치구 중심으로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-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D3A7D-399E-83A1-E32C-72D553BFF4D2}"/>
              </a:ext>
            </a:extLst>
          </p:cNvPr>
          <p:cNvSpPr txBox="1"/>
          <p:nvPr/>
        </p:nvSpPr>
        <p:spPr>
          <a:xfrm>
            <a:off x="225168" y="220509"/>
            <a:ext cx="4602542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67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+mn-cs"/>
              </a:rPr>
              <a:t>수행 절차 및 방법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+mn-cs"/>
              </a:rPr>
              <a:t>– 02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+mn-cs"/>
              </a:rPr>
              <a:t>자동심장충격기 위치 크롤링</a:t>
            </a:r>
            <a:endParaRPr kumimoji="0" lang="ko-KR" altLang="en-US" sz="1667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  <a:cs typeface="+mn-c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5A03590-A2E0-D0F1-FD53-F9F4D89C9FFA}"/>
              </a:ext>
            </a:extLst>
          </p:cNvPr>
          <p:cNvGrpSpPr/>
          <p:nvPr/>
        </p:nvGrpSpPr>
        <p:grpSpPr>
          <a:xfrm>
            <a:off x="949861" y="901406"/>
            <a:ext cx="5144536" cy="3591571"/>
            <a:chOff x="491816" y="1319096"/>
            <a:chExt cx="5457428" cy="3839925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040D83B3-68CA-1C51-00EC-C000FF497D27}"/>
                </a:ext>
              </a:extLst>
            </p:cNvPr>
            <p:cNvSpPr/>
            <p:nvPr/>
          </p:nvSpPr>
          <p:spPr>
            <a:xfrm>
              <a:off x="491816" y="1319096"/>
              <a:ext cx="5457428" cy="3839925"/>
            </a:xfrm>
            <a:prstGeom prst="roundRect">
              <a:avLst>
                <a:gd name="adj" fmla="val 9374"/>
              </a:avLst>
            </a:prstGeom>
            <a:noFill/>
            <a:ln w="19050">
              <a:solidFill>
                <a:srgbClr val="8AAF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3B184"/>
                </a:solidFill>
                <a:latin typeface="Montserrat SemiBold" panose="00000700000000000000" pitchFamily="2" charset="0"/>
                <a:ea typeface="G마켓 산스 Medium" panose="02000000000000000000" pitchFamily="50" charset="-127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1CBE343-DE32-9269-87F7-9A3EB8871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6040" y="1395723"/>
              <a:ext cx="5108979" cy="3526925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1C53F45-6270-3C35-739F-D962A8F2AF09}"/>
                </a:ext>
              </a:extLst>
            </p:cNvPr>
            <p:cNvSpPr/>
            <p:nvPr/>
          </p:nvSpPr>
          <p:spPr>
            <a:xfrm>
              <a:off x="1004711" y="4038600"/>
              <a:ext cx="880533" cy="16086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99A1AAF-C434-9D99-EF15-7FE13F9C2CED}"/>
                </a:ext>
              </a:extLst>
            </p:cNvPr>
            <p:cNvSpPr/>
            <p:nvPr/>
          </p:nvSpPr>
          <p:spPr>
            <a:xfrm>
              <a:off x="1004711" y="4276094"/>
              <a:ext cx="1422400" cy="108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5FEABAA-CEA4-3DD1-99DD-2133D498EEB4}"/>
                </a:ext>
              </a:extLst>
            </p:cNvPr>
            <p:cNvSpPr/>
            <p:nvPr/>
          </p:nvSpPr>
          <p:spPr>
            <a:xfrm>
              <a:off x="1004710" y="4491371"/>
              <a:ext cx="4052711" cy="29101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8640A8C-51BB-A33C-A515-B9859745CCC7}"/>
                </a:ext>
              </a:extLst>
            </p:cNvPr>
            <p:cNvSpPr/>
            <p:nvPr/>
          </p:nvSpPr>
          <p:spPr>
            <a:xfrm>
              <a:off x="4860619" y="2944695"/>
              <a:ext cx="914400" cy="21448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037296F-6B33-EC68-282B-305C52BEB1E9}"/>
              </a:ext>
            </a:extLst>
          </p:cNvPr>
          <p:cNvGrpSpPr/>
          <p:nvPr/>
        </p:nvGrpSpPr>
        <p:grpSpPr>
          <a:xfrm>
            <a:off x="6547555" y="1212574"/>
            <a:ext cx="2696055" cy="261610"/>
            <a:chOff x="6547555" y="1212574"/>
            <a:chExt cx="2696055" cy="26161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9600736-F6EF-DA7D-2A23-3CA0238BF489}"/>
                </a:ext>
              </a:extLst>
            </p:cNvPr>
            <p:cNvSpPr/>
            <p:nvPr/>
          </p:nvSpPr>
          <p:spPr>
            <a:xfrm>
              <a:off x="6547555" y="1253068"/>
              <a:ext cx="180623" cy="180622"/>
            </a:xfrm>
            <a:prstGeom prst="ellipse">
              <a:avLst/>
            </a:prstGeom>
            <a:solidFill>
              <a:srgbClr val="8AA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BBC3E5E-C92C-B56A-F043-EE4C326E47DA}"/>
                </a:ext>
              </a:extLst>
            </p:cNvPr>
            <p:cNvSpPr txBox="1"/>
            <p:nvPr/>
          </p:nvSpPr>
          <p:spPr>
            <a:xfrm>
              <a:off x="6728178" y="1212574"/>
              <a:ext cx="25154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210 옴니고딕OTF 020" panose="02020503020101020101" pitchFamily="18" charset="-127"/>
                  <a:ea typeface="210 옴니고딕OTF 020" panose="02020503020101020101" pitchFamily="18" charset="-127"/>
                </a:rPr>
                <a:t>서울특별시 내 자동심장충격기 크롤링</a:t>
              </a: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2DB71E7F-3B0B-1575-E7C0-F60B85EDB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903" y="4533471"/>
            <a:ext cx="10341236" cy="2301439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3E6A46F5-9204-4879-4B3C-19BE63775A1F}"/>
              </a:ext>
            </a:extLst>
          </p:cNvPr>
          <p:cNvGrpSpPr/>
          <p:nvPr/>
        </p:nvGrpSpPr>
        <p:grpSpPr>
          <a:xfrm>
            <a:off x="6547555" y="1573819"/>
            <a:ext cx="2631935" cy="261610"/>
            <a:chOff x="6547555" y="1212574"/>
            <a:chExt cx="2631935" cy="261610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6C53199-87F1-5E16-219B-F804BC7F6C91}"/>
                </a:ext>
              </a:extLst>
            </p:cNvPr>
            <p:cNvSpPr/>
            <p:nvPr/>
          </p:nvSpPr>
          <p:spPr>
            <a:xfrm>
              <a:off x="6547555" y="1253068"/>
              <a:ext cx="180623" cy="180622"/>
            </a:xfrm>
            <a:prstGeom prst="ellipse">
              <a:avLst/>
            </a:prstGeom>
            <a:solidFill>
              <a:srgbClr val="8AA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B126D8B-FA9D-2025-0A19-A9C2212B4FDC}"/>
                </a:ext>
              </a:extLst>
            </p:cNvPr>
            <p:cNvSpPr txBox="1"/>
            <p:nvPr/>
          </p:nvSpPr>
          <p:spPr>
            <a:xfrm>
              <a:off x="6728178" y="1212574"/>
              <a:ext cx="24513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210 옴니고딕OTF 020" panose="02020503020101020101" pitchFamily="18" charset="-127"/>
                  <a:ea typeface="210 옴니고딕OTF 020" panose="02020503020101020101" pitchFamily="18" charset="-127"/>
                </a:rPr>
                <a:t>설치위치명</a:t>
              </a:r>
              <a:r>
                <a:rPr lang="en-US" altLang="ko-KR" sz="1100" dirty="0">
                  <a:latin typeface="210 옴니고딕OTF 020" panose="02020503020101020101" pitchFamily="18" charset="-127"/>
                  <a:ea typeface="210 옴니고딕OTF 020" panose="02020503020101020101" pitchFamily="18" charset="-127"/>
                </a:rPr>
                <a:t>, </a:t>
              </a:r>
              <a:r>
                <a:rPr lang="ko-KR" altLang="en-US" sz="1100" dirty="0">
                  <a:latin typeface="210 옴니고딕OTF 020" panose="02020503020101020101" pitchFamily="18" charset="-127"/>
                  <a:ea typeface="210 옴니고딕OTF 020" panose="02020503020101020101" pitchFamily="18" charset="-127"/>
                </a:rPr>
                <a:t>설치위지주소</a:t>
              </a:r>
              <a:r>
                <a:rPr lang="en-US" altLang="ko-KR" sz="1100" dirty="0">
                  <a:latin typeface="210 옴니고딕OTF 020" panose="02020503020101020101" pitchFamily="18" charset="-127"/>
                  <a:ea typeface="210 옴니고딕OTF 020" panose="02020503020101020101" pitchFamily="18" charset="-127"/>
                </a:rPr>
                <a:t>, </a:t>
              </a:r>
              <a:r>
                <a:rPr lang="ko-KR" altLang="en-US" sz="1100" dirty="0">
                  <a:latin typeface="210 옴니고딕OTF 020" panose="02020503020101020101" pitchFamily="18" charset="-127"/>
                  <a:ea typeface="210 옴니고딕OTF 020" panose="02020503020101020101" pitchFamily="18" charset="-127"/>
                </a:rPr>
                <a:t>사용시간 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6B79FEF-A5BE-10F8-0F21-C12D1856012B}"/>
              </a:ext>
            </a:extLst>
          </p:cNvPr>
          <p:cNvGrpSpPr/>
          <p:nvPr/>
        </p:nvGrpSpPr>
        <p:grpSpPr>
          <a:xfrm>
            <a:off x="6547555" y="1945369"/>
            <a:ext cx="1873715" cy="261610"/>
            <a:chOff x="6547555" y="1212574"/>
            <a:chExt cx="1873715" cy="26161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8283F64-FD20-2769-57F4-B0D0585B5EF1}"/>
                </a:ext>
              </a:extLst>
            </p:cNvPr>
            <p:cNvSpPr/>
            <p:nvPr/>
          </p:nvSpPr>
          <p:spPr>
            <a:xfrm>
              <a:off x="6547555" y="1253068"/>
              <a:ext cx="180623" cy="180622"/>
            </a:xfrm>
            <a:prstGeom prst="ellipse">
              <a:avLst/>
            </a:prstGeom>
            <a:solidFill>
              <a:srgbClr val="8AA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D01697-A41B-938A-16AE-B59A8D8A512E}"/>
                </a:ext>
              </a:extLst>
            </p:cNvPr>
            <p:cNvSpPr txBox="1"/>
            <p:nvPr/>
          </p:nvSpPr>
          <p:spPr>
            <a:xfrm>
              <a:off x="6728178" y="1212574"/>
              <a:ext cx="16930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210 옴니고딕OTF 020" panose="02020503020101020101" pitchFamily="18" charset="-127"/>
                  <a:ea typeface="210 옴니고딕OTF 020" panose="02020503020101020101" pitchFamily="18" charset="-127"/>
                </a:rPr>
                <a:t>설치위치주소 </a:t>
              </a:r>
              <a:r>
                <a:rPr lang="en-US" altLang="ko-KR" sz="1100" dirty="0">
                  <a:latin typeface="210 옴니고딕OTF 020" panose="02020503020101020101" pitchFamily="18" charset="-127"/>
                  <a:ea typeface="210 옴니고딕OTF 020" panose="02020503020101020101" pitchFamily="18" charset="-127"/>
                </a:rPr>
                <a:t>-&gt; </a:t>
              </a:r>
              <a:r>
                <a:rPr lang="ko-KR" altLang="en-US" sz="1100" dirty="0">
                  <a:latin typeface="210 옴니고딕OTF 020" panose="02020503020101020101" pitchFamily="18" charset="-127"/>
                  <a:ea typeface="210 옴니고딕OTF 020" panose="02020503020101020101" pitchFamily="18" charset="-127"/>
                </a:rPr>
                <a:t>자치구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336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BD7501-A8B1-397D-E4F7-D5E914CC13FA}"/>
              </a:ext>
            </a:extLst>
          </p:cNvPr>
          <p:cNvSpPr/>
          <p:nvPr/>
        </p:nvSpPr>
        <p:spPr>
          <a:xfrm>
            <a:off x="0" y="1"/>
            <a:ext cx="12192000" cy="812799"/>
          </a:xfrm>
          <a:prstGeom prst="rect">
            <a:avLst/>
          </a:prstGeom>
          <a:solidFill>
            <a:schemeClr val="tx2">
              <a:lumMod val="20000"/>
              <a:lumOff val="8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61ED27-F68D-1337-28EF-5A8A355B99DD}"/>
              </a:ext>
            </a:extLst>
          </p:cNvPr>
          <p:cNvSpPr txBox="1"/>
          <p:nvPr/>
        </p:nvSpPr>
        <p:spPr>
          <a:xfrm>
            <a:off x="9921828" y="0"/>
            <a:ext cx="227017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문제해결 빅데이터 활용 프로젝트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지하철역 반경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300m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자동심장충격기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(AED)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실태분석</a:t>
            </a:r>
            <a:endParaRPr kumimoji="0" lang="en-US" altLang="ko-KR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-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서울특별시 자치구 중심으로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210 옴니고딕OTF 020" panose="02020503020101020101" pitchFamily="18" charset="-127"/>
                <a:ea typeface="210 옴니고딕OTF 020" panose="02020503020101020101" pitchFamily="18" charset="-127"/>
                <a:cs typeface="+mn-cs"/>
              </a:rPr>
              <a:t>-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옴니고딕OTF 020" panose="02020503020101020101" pitchFamily="18" charset="-127"/>
              <a:ea typeface="210 옴니고딕OTF 020" panose="02020503020101020101" pitchFamily="18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D3A7D-399E-83A1-E32C-72D553BFF4D2}"/>
              </a:ext>
            </a:extLst>
          </p:cNvPr>
          <p:cNvSpPr txBox="1"/>
          <p:nvPr/>
        </p:nvSpPr>
        <p:spPr>
          <a:xfrm>
            <a:off x="225168" y="220509"/>
            <a:ext cx="6184706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67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+mn-cs"/>
              </a:rPr>
              <a:t>수행 절차 및 방법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+mn-cs"/>
              </a:rPr>
              <a:t>– 03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+mn-cs"/>
              </a:rPr>
              <a:t>지하철역 반경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210 옴니고딕 040" panose="02020603020101020101" pitchFamily="18" charset="-127"/>
                <a:ea typeface="210 옴니고딕 040" panose="02020603020101020101" pitchFamily="18" charset="-127"/>
                <a:cs typeface="+mn-cs"/>
              </a:rPr>
              <a:t>300m</a:t>
            </a:r>
            <a:r>
              <a:rPr lang="ko-KR" altLang="en-US" sz="1400" kern="0" dirty="0">
                <a:solidFill>
                  <a:sysClr val="windowText" lastClr="000000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내에 있는 자동심장충격기 </a:t>
            </a:r>
            <a:endParaRPr kumimoji="0" lang="ko-KR" altLang="en-US" sz="1667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210 옴니고딕 040" panose="02020603020101020101" pitchFamily="18" charset="-127"/>
              <a:ea typeface="210 옴니고딕 040" panose="02020603020101020101" pitchFamily="18" charset="-127"/>
              <a:cs typeface="+mn-cs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037296F-6B33-EC68-282B-305C52BEB1E9}"/>
              </a:ext>
            </a:extLst>
          </p:cNvPr>
          <p:cNvGrpSpPr/>
          <p:nvPr/>
        </p:nvGrpSpPr>
        <p:grpSpPr>
          <a:xfrm>
            <a:off x="1072439" y="1212574"/>
            <a:ext cx="4529891" cy="261610"/>
            <a:chOff x="6547555" y="1212574"/>
            <a:chExt cx="4529891" cy="26161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9600736-F6EF-DA7D-2A23-3CA0238BF489}"/>
                </a:ext>
              </a:extLst>
            </p:cNvPr>
            <p:cNvSpPr/>
            <p:nvPr/>
          </p:nvSpPr>
          <p:spPr>
            <a:xfrm>
              <a:off x="6547555" y="1253068"/>
              <a:ext cx="180623" cy="180622"/>
            </a:xfrm>
            <a:prstGeom prst="ellipse">
              <a:avLst/>
            </a:prstGeom>
            <a:solidFill>
              <a:srgbClr val="8AA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BBC3E5E-C92C-B56A-F043-EE4C326E47DA}"/>
                </a:ext>
              </a:extLst>
            </p:cNvPr>
            <p:cNvSpPr txBox="1"/>
            <p:nvPr/>
          </p:nvSpPr>
          <p:spPr>
            <a:xfrm>
              <a:off x="6728178" y="1212574"/>
              <a:ext cx="43492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210 옴니고딕OTF 020" panose="02020503020101020101" pitchFamily="18" charset="-127"/>
                  <a:ea typeface="210 옴니고딕OTF 020" panose="02020503020101020101" pitchFamily="18" charset="-127"/>
                </a:rPr>
                <a:t>서울 지하철역 도로명주소 </a:t>
              </a:r>
              <a:r>
                <a:rPr lang="en-US" altLang="ko-KR" sz="1100" dirty="0">
                  <a:latin typeface="210 옴니고딕OTF 020" panose="02020503020101020101" pitchFamily="18" charset="-127"/>
                  <a:ea typeface="210 옴니고딕OTF 020" panose="02020503020101020101" pitchFamily="18" charset="-127"/>
                </a:rPr>
                <a:t>&amp; </a:t>
              </a:r>
              <a:r>
                <a:rPr lang="ko-KR" altLang="en-US" sz="1100" dirty="0">
                  <a:latin typeface="210 옴니고딕OTF 020" panose="02020503020101020101" pitchFamily="18" charset="-127"/>
                  <a:ea typeface="210 옴니고딕OTF 020" panose="02020503020101020101" pitchFamily="18" charset="-127"/>
                </a:rPr>
                <a:t>자치구 </a:t>
              </a:r>
              <a:r>
                <a:rPr lang="en-US" altLang="ko-KR" sz="1100" dirty="0">
                  <a:latin typeface="210 옴니고딕OTF 020" panose="02020503020101020101" pitchFamily="18" charset="-127"/>
                  <a:ea typeface="210 옴니고딕OTF 020" panose="02020503020101020101" pitchFamily="18" charset="-127"/>
                </a:rPr>
                <a:t>&amp; </a:t>
              </a:r>
              <a:r>
                <a:rPr lang="ko-KR" altLang="en-US" sz="1100" dirty="0">
                  <a:latin typeface="210 옴니고딕OTF 020" panose="02020503020101020101" pitchFamily="18" charset="-127"/>
                  <a:ea typeface="210 옴니고딕OTF 020" panose="02020503020101020101" pitchFamily="18" charset="-127"/>
                </a:rPr>
                <a:t>위경도 매핑</a:t>
              </a:r>
              <a:r>
                <a:rPr lang="en-US" altLang="ko-KR" sz="1100" dirty="0">
                  <a:latin typeface="210 옴니고딕OTF 020" panose="02020503020101020101" pitchFamily="18" charset="-127"/>
                  <a:ea typeface="210 옴니고딕OTF 020" panose="02020503020101020101" pitchFamily="18" charset="-127"/>
                </a:rPr>
                <a:t>(</a:t>
              </a:r>
              <a:r>
                <a:rPr lang="ko-KR" altLang="en-US" sz="1100" dirty="0">
                  <a:latin typeface="210 옴니고딕OTF 020" panose="02020503020101020101" pitchFamily="18" charset="-127"/>
                  <a:ea typeface="210 옴니고딕OTF 020" panose="02020503020101020101" pitchFamily="18" charset="-127"/>
                </a:rPr>
                <a:t>카카오 </a:t>
              </a:r>
              <a:r>
                <a:rPr lang="en-US" altLang="ko-KR" sz="1100" dirty="0">
                  <a:latin typeface="210 옴니고딕OTF 020" panose="02020503020101020101" pitchFamily="18" charset="-127"/>
                  <a:ea typeface="210 옴니고딕OTF 020" panose="02020503020101020101" pitchFamily="18" charset="-127"/>
                </a:rPr>
                <a:t>API</a:t>
              </a:r>
              <a:r>
                <a:rPr lang="ko-KR" altLang="en-US" sz="1100" dirty="0">
                  <a:latin typeface="210 옴니고딕OTF 020" panose="02020503020101020101" pitchFamily="18" charset="-127"/>
                  <a:ea typeface="210 옴니고딕OTF 020" panose="02020503020101020101" pitchFamily="18" charset="-127"/>
                </a:rPr>
                <a:t> 이용</a:t>
              </a:r>
              <a:r>
                <a:rPr lang="en-US" altLang="ko-KR" sz="1100" dirty="0">
                  <a:latin typeface="210 옴니고딕OTF 020" panose="02020503020101020101" pitchFamily="18" charset="-127"/>
                  <a:ea typeface="210 옴니고딕OTF 020" panose="02020503020101020101" pitchFamily="18" charset="-127"/>
                </a:rPr>
                <a:t>)</a:t>
              </a:r>
              <a:endParaRPr lang="ko-KR" altLang="en-US" sz="1100" dirty="0">
                <a:latin typeface="210 옴니고딕OTF 020" panose="02020503020101020101" pitchFamily="18" charset="-127"/>
                <a:ea typeface="210 옴니고딕OTF 020" panose="02020503020101020101" pitchFamily="18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E6A46F5-9204-4879-4B3C-19BE63775A1F}"/>
              </a:ext>
            </a:extLst>
          </p:cNvPr>
          <p:cNvGrpSpPr/>
          <p:nvPr/>
        </p:nvGrpSpPr>
        <p:grpSpPr>
          <a:xfrm>
            <a:off x="1072439" y="1573819"/>
            <a:ext cx="365354" cy="261610"/>
            <a:chOff x="6547555" y="1212574"/>
            <a:chExt cx="365354" cy="261610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6C53199-87F1-5E16-219B-F804BC7F6C91}"/>
                </a:ext>
              </a:extLst>
            </p:cNvPr>
            <p:cNvSpPr/>
            <p:nvPr/>
          </p:nvSpPr>
          <p:spPr>
            <a:xfrm>
              <a:off x="6547555" y="1253068"/>
              <a:ext cx="180623" cy="180622"/>
            </a:xfrm>
            <a:prstGeom prst="ellipse">
              <a:avLst/>
            </a:prstGeom>
            <a:solidFill>
              <a:srgbClr val="8AA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B126D8B-FA9D-2025-0A19-A9C2212B4FDC}"/>
                </a:ext>
              </a:extLst>
            </p:cNvPr>
            <p:cNvSpPr txBox="1"/>
            <p:nvPr/>
          </p:nvSpPr>
          <p:spPr>
            <a:xfrm>
              <a:off x="6728178" y="1212574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100" dirty="0">
                <a:latin typeface="210 옴니고딕OTF 020" panose="02020503020101020101" pitchFamily="18" charset="-127"/>
                <a:ea typeface="210 옴니고딕OTF 020" panose="02020503020101020101" pitchFamily="18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6B79FEF-A5BE-10F8-0F21-C12D1856012B}"/>
              </a:ext>
            </a:extLst>
          </p:cNvPr>
          <p:cNvGrpSpPr/>
          <p:nvPr/>
        </p:nvGrpSpPr>
        <p:grpSpPr>
          <a:xfrm>
            <a:off x="1072439" y="1573819"/>
            <a:ext cx="7129961" cy="633160"/>
            <a:chOff x="6547555" y="841024"/>
            <a:chExt cx="7129961" cy="63316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8283F64-FD20-2769-57F4-B0D0585B5EF1}"/>
                </a:ext>
              </a:extLst>
            </p:cNvPr>
            <p:cNvSpPr/>
            <p:nvPr/>
          </p:nvSpPr>
          <p:spPr>
            <a:xfrm>
              <a:off x="6547555" y="1253068"/>
              <a:ext cx="180623" cy="180622"/>
            </a:xfrm>
            <a:prstGeom prst="ellipse">
              <a:avLst/>
            </a:prstGeom>
            <a:solidFill>
              <a:srgbClr val="8AA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D01697-A41B-938A-16AE-B59A8D8A512E}"/>
                </a:ext>
              </a:extLst>
            </p:cNvPr>
            <p:cNvSpPr txBox="1"/>
            <p:nvPr/>
          </p:nvSpPr>
          <p:spPr>
            <a:xfrm>
              <a:off x="6728178" y="1212574"/>
              <a:ext cx="69493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210 옴니고딕OTF 020" panose="02020503020101020101" pitchFamily="18" charset="-127"/>
                  <a:ea typeface="210 옴니고딕OTF 020" panose="02020503020101020101" pitchFamily="18" charset="-127"/>
                </a:rPr>
                <a:t>Haversine</a:t>
              </a:r>
              <a:r>
                <a:rPr lang="ko-KR" altLang="en-US" sz="1100" dirty="0">
                  <a:latin typeface="210 옴니고딕OTF 020" panose="02020503020101020101" pitchFamily="18" charset="-127"/>
                  <a:ea typeface="210 옴니고딕OTF 020" panose="02020503020101020101" pitchFamily="18" charset="-127"/>
                </a:rPr>
                <a:t>패키지로 지하철역 위경도 기준으로 지하철역 반경 </a:t>
              </a:r>
              <a:r>
                <a:rPr lang="en-US" altLang="ko-KR" sz="1100" dirty="0">
                  <a:latin typeface="210 옴니고딕OTF 020" panose="02020503020101020101" pitchFamily="18" charset="-127"/>
                  <a:ea typeface="210 옴니고딕OTF 020" panose="02020503020101020101" pitchFamily="18" charset="-127"/>
                </a:rPr>
                <a:t>300m </a:t>
              </a:r>
              <a:r>
                <a:rPr lang="ko-KR" altLang="en-US" sz="1100" dirty="0">
                  <a:latin typeface="210 옴니고딕OTF 020" panose="02020503020101020101" pitchFamily="18" charset="-127"/>
                  <a:ea typeface="210 옴니고딕OTF 020" panose="02020503020101020101" pitchFamily="18" charset="-127"/>
                </a:rPr>
                <a:t>내에 설치 되어있는 자동심장충격기 추출 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310C89A-65FB-D182-3BFD-F877E5AA8865}"/>
                </a:ext>
              </a:extLst>
            </p:cNvPr>
            <p:cNvSpPr txBox="1"/>
            <p:nvPr/>
          </p:nvSpPr>
          <p:spPr>
            <a:xfrm>
              <a:off x="6728178" y="841024"/>
              <a:ext cx="40190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210 옴니고딕OTF 020" panose="02020503020101020101" pitchFamily="18" charset="-127"/>
                  <a:ea typeface="210 옴니고딕OTF 020" panose="02020503020101020101" pitchFamily="18" charset="-127"/>
                </a:rPr>
                <a:t>서울지하철역 위경도와 서울 자동심장충격기 위경도 좌표 비교</a:t>
              </a: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3A39937-5AEB-9A84-429C-B3286A0ACB59}"/>
              </a:ext>
            </a:extLst>
          </p:cNvPr>
          <p:cNvCxnSpPr>
            <a:cxnSpLocks/>
          </p:cNvCxnSpPr>
          <p:nvPr/>
        </p:nvCxnSpPr>
        <p:spPr>
          <a:xfrm>
            <a:off x="4176212" y="2206979"/>
            <a:ext cx="1389210" cy="0"/>
          </a:xfrm>
          <a:prstGeom prst="line">
            <a:avLst/>
          </a:prstGeom>
          <a:ln w="19050">
            <a:solidFill>
              <a:srgbClr val="8AAF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7A86CE7-FAD3-FFC1-C186-255BEEA0A1CD}"/>
              </a:ext>
            </a:extLst>
          </p:cNvPr>
          <p:cNvSpPr txBox="1"/>
          <p:nvPr/>
        </p:nvSpPr>
        <p:spPr>
          <a:xfrm>
            <a:off x="3493691" y="2201332"/>
            <a:ext cx="2916183" cy="83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도로명 주소 위경도 좌표의 오차를 반영하여 </a:t>
            </a:r>
            <a:endParaRPr lang="en-US" altLang="ko-KR" sz="1100" dirty="0">
              <a:latin typeface="210 옴니고딕OTF 020" panose="02020503020101020101" pitchFamily="18" charset="-127"/>
              <a:ea typeface="210 옴니고딕OTF 020" panose="020205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rgbClr val="FF0000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골든타임 </a:t>
            </a:r>
            <a:r>
              <a:rPr lang="en-US" altLang="ko-KR" sz="1100" dirty="0">
                <a:solidFill>
                  <a:srgbClr val="FF0000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4</a:t>
            </a:r>
            <a:r>
              <a:rPr lang="ko-KR" altLang="en-US" sz="1100" dirty="0">
                <a:solidFill>
                  <a:srgbClr val="FF0000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분 확보</a:t>
            </a:r>
            <a:r>
              <a:rPr lang="ko-KR" altLang="en-US" sz="1100" dirty="0"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를 위해</a:t>
            </a:r>
            <a:endParaRPr lang="en-US" altLang="ko-KR" sz="1100" dirty="0">
              <a:latin typeface="210 옴니고딕OTF 020" panose="02020503020101020101" pitchFamily="18" charset="-127"/>
              <a:ea typeface="210 옴니고딕OTF 020" panose="020205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rgbClr val="FF0000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지하철역 반경 </a:t>
            </a:r>
            <a:r>
              <a:rPr lang="en-US" altLang="ko-KR" sz="1100" dirty="0">
                <a:solidFill>
                  <a:srgbClr val="FF0000"/>
                </a:solidFill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300m </a:t>
            </a:r>
            <a:r>
              <a:rPr lang="ko-KR" altLang="en-US" sz="1100" dirty="0"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적절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F74B9ECF-E0A7-EDC7-98EB-4D4B3A52E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616" y="3127023"/>
            <a:ext cx="4724806" cy="35898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D5AEC0-F456-44FC-DDA1-9D66502C08B4}"/>
              </a:ext>
            </a:extLst>
          </p:cNvPr>
          <p:cNvSpPr txBox="1"/>
          <p:nvPr/>
        </p:nvSpPr>
        <p:spPr>
          <a:xfrm>
            <a:off x="10763092" y="6319275"/>
            <a:ext cx="721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Page 09</a:t>
            </a:r>
          </a:p>
        </p:txBody>
      </p:sp>
    </p:spTree>
    <p:extLst>
      <p:ext uri="{BB962C8B-B14F-4D97-AF65-F5344CB8AC3E}">
        <p14:creationId xmlns:p14="http://schemas.microsoft.com/office/powerpoint/2010/main" val="3544778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3214</TotalTime>
  <Words>3253</Words>
  <Application>Microsoft Office PowerPoint</Application>
  <PresentationFormat>와이드스크린</PresentationFormat>
  <Paragraphs>518</Paragraphs>
  <Slides>24</Slides>
  <Notes>24</Notes>
  <HiddenSlides>0</HiddenSlides>
  <MMClips>2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24</vt:i4>
      </vt:variant>
    </vt:vector>
  </HeadingPairs>
  <TitlesOfParts>
    <vt:vector size="36" baseType="lpstr">
      <vt:lpstr>210 옴니고딕OTF 020</vt:lpstr>
      <vt:lpstr>Montserrat SemiBold</vt:lpstr>
      <vt:lpstr>210 옴니고딕 040</vt:lpstr>
      <vt:lpstr>Arial</vt:lpstr>
      <vt:lpstr>맑은 고딕</vt:lpstr>
      <vt:lpstr>210 옴니고딕 020</vt:lpstr>
      <vt:lpstr>Calibri</vt:lpstr>
      <vt:lpstr>210 옴니고딕 050</vt:lpstr>
      <vt:lpstr>Calibri Light</vt:lpstr>
      <vt:lpstr>210 옴니고딕 030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박수은</dc:creator>
  <cp:lastModifiedBy>박수은</cp:lastModifiedBy>
  <cp:revision>73</cp:revision>
  <dcterms:created xsi:type="dcterms:W3CDTF">2022-12-27T00:18:55Z</dcterms:created>
  <dcterms:modified xsi:type="dcterms:W3CDTF">2023-01-02T01:20:21Z</dcterms:modified>
</cp:coreProperties>
</file>